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rts/chartEx1.xml" ContentType="application/vnd.ms-office.chartex+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4"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0" r:id="rId16"/>
    <p:sldId id="272" r:id="rId17"/>
    <p:sldId id="273" r:id="rId18"/>
    <p:sldId id="274" r:id="rId19"/>
    <p:sldId id="277" r:id="rId20"/>
    <p:sldId id="278" r:id="rId21"/>
    <p:sldId id="275" r:id="rId22"/>
    <p:sldId id="279" r:id="rId23"/>
    <p:sldId id="280" r:id="rId24"/>
    <p:sldId id="281" r:id="rId25"/>
    <p:sldId id="282" r:id="rId26"/>
    <p:sldId id="285" r:id="rId27"/>
    <p:sldId id="28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120"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mary.ansari\Downloads\Book1%20(1).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Sheet1!$A$2:$A$21</cx:f>
        <cx:lvl ptCount="20">
          <cx:pt idx="0">اعجاز قران</cx:pt>
          <cx:pt idx="1">برق و کنترل</cx:pt>
          <cx:pt idx="2">مطالعات بنیادین و علم و فناوری</cx:pt>
          <cx:pt idx="3">علوم محیطی</cx:pt>
          <cx:pt idx="4">فضای مجازی</cx:pt>
          <cx:pt idx="5">مدیریت و حسابداری</cx:pt>
          <cx:pt idx="6">ادبیات و علوم انسانی</cx:pt>
          <cx:pt idx="7">مکانیک و مهندسی انرژی</cx:pt>
          <cx:pt idx="8">علوم ورزشی و تندرستی</cx:pt>
          <cx:pt idx="9">فیزیک</cx:pt>
          <cx:pt idx="10">برق و الکترونیک</cx:pt>
          <cx:pt idx="11">معماری و شهرسازی</cx:pt>
          <cx:pt idx="12">مهندسی هسته ای</cx:pt>
          <cx:pt idx="13">علوم زمین</cx:pt>
          <cx:pt idx="14">علوم تربیتی و روانشناسی</cx:pt>
          <cx:pt idx="15">مرکز تحقیقات پروتئین</cx:pt>
          <cx:pt idx="16">گیاهان و مواد اولیه داروئی</cx:pt>
          <cx:pt idx="17">علوم شیمی و نفت</cx:pt>
          <cx:pt idx="18">خانواده</cx:pt>
          <cx:pt idx="19">علوم و فناوری زیستی</cx:pt>
        </cx:lvl>
      </cx:strDim>
      <cx:numDim type="size">
        <cx:f>Sheet1!$B$2:$B$21</cx:f>
        <cx:lvl ptCount="20" formatCode="General">
          <cx:pt idx="0">1</cx:pt>
          <cx:pt idx="1">1</cx:pt>
          <cx:pt idx="2">1</cx:pt>
          <cx:pt idx="3">2</cx:pt>
          <cx:pt idx="4">2</cx:pt>
          <cx:pt idx="5">2</cx:pt>
          <cx:pt idx="6">3</cx:pt>
          <cx:pt idx="7">4</cx:pt>
          <cx:pt idx="8">5</cx:pt>
          <cx:pt idx="9">6</cx:pt>
          <cx:pt idx="10">7</cx:pt>
          <cx:pt idx="11">8</cx:pt>
          <cx:pt idx="12">8</cx:pt>
          <cx:pt idx="13">9</cx:pt>
          <cx:pt idx="14">10</cx:pt>
          <cx:pt idx="15">13</cx:pt>
          <cx:pt idx="16">15</cx:pt>
          <cx:pt idx="17">16</cx:pt>
          <cx:pt idx="18">21</cx:pt>
          <cx:pt idx="19">31</cx:pt>
        </cx:lvl>
      </cx:numDim>
    </cx:data>
  </cx:chartData>
  <cx:chart>
    <cx:title pos="t" align="ctr" overlay="0"/>
    <cx:plotArea>
      <cx:plotAreaRegion>
        <cx:series layoutId="sunburst" uniqueId="{C5CDD22F-CE6C-4999-9555-0EA9660949EB}">
          <cx:tx>
            <cx:txData>
              <cx:f>Sheet1!$B$1</cx:f>
              <cx:v>آمار</cx:v>
            </cx:txData>
          </cx:tx>
          <cx:dataLabels>
            <cx:visibility seriesName="0" categoryName="1" value="0"/>
          </cx:dataLabels>
          <cx:dataId val="0"/>
        </cx:series>
      </cx:plotAreaRegion>
    </cx:plotArea>
    <cx:legend pos="b" align="ctr"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7">
  <cs:axisTitle>
    <cs:lnRef idx="0"/>
    <cs:fillRef idx="0"/>
    <cs:effectRef idx="0"/>
    <cs:fontRef idx="minor">
      <a:schemeClr val="lt1">
        <a:lumMod val="95000"/>
      </a:schemeClr>
    </cs:fontRef>
    <cs:defRPr sz="900"/>
  </cs:axisTitle>
  <cs:categoryAxis>
    <cs:lnRef idx="0"/>
    <cs:fillRef idx="0"/>
    <cs:effectRef idx="0"/>
    <cs:fontRef idx="minor">
      <a:schemeClr val="lt1">
        <a:lumMod val="95000"/>
      </a:schemeClr>
    </cs:fontRef>
    <cs:spPr>
      <a:ln w="12700" cap="flat" cmpd="sng" algn="ctr">
        <a:solidFill>
          <a:schemeClr val="lt1">
            <a:lumMod val="95000"/>
            <a:alpha val="54000"/>
          </a:schemeClr>
        </a:solidFill>
        <a:round/>
      </a:ln>
    </cs:spPr>
    <cs:defRPr sz="9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95000"/>
      </a:schemeClr>
    </cs:fontRef>
    <cs:defRPr sz="850"/>
  </cs:dataLabel>
  <cs:dataLabelCallout>
    <cs:lnRef idx="0"/>
    <cs:fillRef idx="0"/>
    <cs:effectRef idx="0"/>
    <cs:fontRef idx="minor">
      <a:schemeClr val="lt1">
        <a:lumMod val="95000"/>
      </a:schemeClr>
    </cs:fontRef>
    <cs:spPr>
      <a:solidFill>
        <a:schemeClr val="lt1"/>
      </a:solidFill>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ln w="9525">
        <a:solidFill>
          <a:schemeClr val="tx1"/>
        </a:solidFill>
      </a:ln>
      <a:effectLst>
        <a:outerShdw blurRad="57150" dist="19050" dir="5400000" algn="ctr" rotWithShape="0">
          <a:srgbClr val="000000">
            <a:alpha val="63000"/>
          </a:srgbClr>
        </a:outerShdw>
      </a:effectLst>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lt1">
        <a:lumMod val="9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lumOff val="10000"/>
          </a:schemeClr>
        </a:solidFill>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lt1">
        <a:lumMod val="95000"/>
      </a:schemeClr>
    </cs:fontRef>
    <cs:defRPr sz="9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95000"/>
      </a:schemeClr>
    </cs:fontRef>
    <cs:spPr>
      <a:ln w="12700" cap="flat" cmpd="sng" algn="ctr">
        <a:solidFill>
          <a:schemeClr val="lt1">
            <a:lumMod val="95000"/>
            <a:alpha val="54000"/>
          </a:schemeClr>
        </a:solidFill>
        <a:round/>
      </a:ln>
    </cs:spPr>
    <cs:defRPr sz="900"/>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9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lt1">
        <a:lumMod val="95000"/>
      </a:schemeClr>
    </cs:fontRef>
    <cs:defRPr sz="9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10/12/2021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CRM@email.irandoc.ac.ir"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microsoft.com/office/2014/relationships/chartEx" Target="../charts/chartEx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834" y="740129"/>
            <a:ext cx="3505199" cy="976312"/>
          </a:xfrm>
        </p:spPr>
        <p:txBody>
          <a:bodyPr>
            <a:normAutofit/>
          </a:bodyPr>
          <a:lstStyle/>
          <a:p>
            <a:pPr algn="ctr"/>
            <a:r>
              <a:rPr lang="fa-IR" sz="3200" b="1" dirty="0" smtClean="0">
                <a:solidFill>
                  <a:schemeClr val="accent3">
                    <a:lumMod val="50000"/>
                  </a:schemeClr>
                </a:solidFill>
                <a:cs typeface="B Nazanin" panose="00000400000000000000" pitchFamily="2" charset="-78"/>
              </a:rPr>
              <a:t>بنام خدا</a:t>
            </a:r>
            <a:endParaRPr lang="en-US" sz="3200" b="1" dirty="0">
              <a:solidFill>
                <a:schemeClr val="accent3">
                  <a:lumMod val="50000"/>
                </a:schemeClr>
              </a:solidFill>
              <a:cs typeface="B Nazanin" panose="00000400000000000000" pitchFamily="2" charset="-78"/>
            </a:endParaRPr>
          </a:p>
        </p:txBody>
      </p:sp>
      <p:pic>
        <p:nvPicPr>
          <p:cNvPr id="5" name="Content Placeholder 4"/>
          <p:cNvPicPr>
            <a:picLocks noGrp="1" noChangeAspect="1"/>
          </p:cNvPicPr>
          <p:nvPr>
            <p:ph idx="1"/>
          </p:nvPr>
        </p:nvPicPr>
        <p:blipFill>
          <a:blip r:embed="rId2"/>
          <a:stretch>
            <a:fillRect/>
          </a:stretch>
        </p:blipFill>
        <p:spPr>
          <a:xfrm>
            <a:off x="4605867" y="620890"/>
            <a:ext cx="7473244" cy="5477226"/>
          </a:xfrm>
          <a:prstGeom prst="rect">
            <a:avLst/>
          </a:prstGeom>
        </p:spPr>
      </p:pic>
      <p:sp>
        <p:nvSpPr>
          <p:cNvPr id="4" name="Text Placeholder 3"/>
          <p:cNvSpPr>
            <a:spLocks noGrp="1"/>
          </p:cNvSpPr>
          <p:nvPr>
            <p:ph type="body" sz="half" idx="2"/>
          </p:nvPr>
        </p:nvSpPr>
        <p:spPr>
          <a:xfrm>
            <a:off x="101600" y="2235200"/>
            <a:ext cx="4357511" cy="3862916"/>
          </a:xfrm>
        </p:spPr>
        <p:txBody>
          <a:bodyPr>
            <a:normAutofit/>
          </a:bodyPr>
          <a:lstStyle/>
          <a:p>
            <a:pPr marL="342900" indent="-342900">
              <a:buFont typeface="Wingdings" panose="05000000000000000000" pitchFamily="2" charset="2"/>
              <a:buChar char="q"/>
            </a:pPr>
            <a:r>
              <a:rPr lang="fa-IR" sz="2000" b="1" dirty="0" smtClean="0">
                <a:cs typeface="B Nazanin" panose="00000400000000000000" pitchFamily="2" charset="-78"/>
              </a:rPr>
              <a:t>سامانه همانندجو</a:t>
            </a:r>
          </a:p>
          <a:p>
            <a:pPr marL="342900" indent="-342900">
              <a:buFont typeface="Wingdings" panose="05000000000000000000" pitchFamily="2" charset="2"/>
              <a:buChar char="q"/>
            </a:pPr>
            <a:r>
              <a:rPr lang="fa-IR" sz="2000" b="1" dirty="0" smtClean="0">
                <a:cs typeface="B Nazanin" panose="00000400000000000000" pitchFamily="2" charset="-78"/>
              </a:rPr>
              <a:t>سامانه ملی ثبت پایان‌نامه، رساله، و پیشنهاده</a:t>
            </a:r>
          </a:p>
          <a:p>
            <a:endParaRPr lang="fa-IR" sz="2000" dirty="0" smtClean="0">
              <a:cs typeface="B Nazanin" panose="00000400000000000000" pitchFamily="2" charset="-78"/>
            </a:endParaRPr>
          </a:p>
          <a:p>
            <a:endParaRPr lang="fa-IR" sz="2000" dirty="0">
              <a:cs typeface="B Nazanin" panose="00000400000000000000" pitchFamily="2" charset="-78"/>
            </a:endParaRPr>
          </a:p>
          <a:p>
            <a:endParaRPr lang="fa-IR" sz="2000" dirty="0" smtClean="0">
              <a:cs typeface="B Nazanin" panose="00000400000000000000" pitchFamily="2" charset="-78"/>
            </a:endParaRPr>
          </a:p>
          <a:p>
            <a:pPr algn="ctr"/>
            <a:r>
              <a:rPr lang="fa-IR" sz="2000" b="1" dirty="0" smtClean="0">
                <a:cs typeface="B Nazanin" panose="00000400000000000000" pitchFamily="2" charset="-78"/>
              </a:rPr>
              <a:t>مریم انصاری</a:t>
            </a:r>
          </a:p>
          <a:p>
            <a:pPr algn="ctr"/>
            <a:r>
              <a:rPr lang="fa-IR" sz="2000" b="1" dirty="0" smtClean="0">
                <a:cs typeface="B Nazanin" panose="00000400000000000000" pitchFamily="2" charset="-78"/>
              </a:rPr>
              <a:t>مهرماه 1400</a:t>
            </a:r>
          </a:p>
        </p:txBody>
      </p:sp>
    </p:spTree>
    <p:extLst>
      <p:ext uri="{BB962C8B-B14F-4D97-AF65-F5344CB8AC3E}">
        <p14:creationId xmlns:p14="http://schemas.microsoft.com/office/powerpoint/2010/main" val="3413371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4" name="Content Placeholder 3"/>
          <p:cNvPicPr>
            <a:picLocks noGrp="1" noChangeAspect="1"/>
          </p:cNvPicPr>
          <p:nvPr>
            <p:ph idx="1"/>
          </p:nvPr>
        </p:nvPicPr>
        <p:blipFill>
          <a:blip r:embed="rId2"/>
          <a:stretch>
            <a:fillRect/>
          </a:stretch>
        </p:blipFill>
        <p:spPr>
          <a:xfrm>
            <a:off x="879566" y="191589"/>
            <a:ext cx="10302829" cy="6531427"/>
          </a:xfrm>
          <a:prstGeom prst="rect">
            <a:avLst/>
          </a:prstGeom>
        </p:spPr>
      </p:pic>
      <p:sp>
        <p:nvSpPr>
          <p:cNvPr id="6" name="Up Arrow 5"/>
          <p:cNvSpPr/>
          <p:nvPr/>
        </p:nvSpPr>
        <p:spPr>
          <a:xfrm rot="10800000">
            <a:off x="4615543" y="3526972"/>
            <a:ext cx="435428" cy="722811"/>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p>
        </p:txBody>
      </p:sp>
      <p:sp>
        <p:nvSpPr>
          <p:cNvPr id="7" name="Up Arrow 6"/>
          <p:cNvSpPr/>
          <p:nvPr/>
        </p:nvSpPr>
        <p:spPr>
          <a:xfrm rot="10800000">
            <a:off x="4075611" y="3526972"/>
            <a:ext cx="435428" cy="953588"/>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p>
        </p:txBody>
      </p:sp>
      <p:sp>
        <p:nvSpPr>
          <p:cNvPr id="8" name="Up Arrow 7"/>
          <p:cNvSpPr/>
          <p:nvPr/>
        </p:nvSpPr>
        <p:spPr>
          <a:xfrm rot="10800000">
            <a:off x="3587931" y="3526969"/>
            <a:ext cx="435428" cy="1515293"/>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fa-IR"/>
          </a:p>
        </p:txBody>
      </p:sp>
      <p:sp>
        <p:nvSpPr>
          <p:cNvPr id="9" name="Up Arrow 8"/>
          <p:cNvSpPr/>
          <p:nvPr/>
        </p:nvSpPr>
        <p:spPr>
          <a:xfrm rot="10800000">
            <a:off x="2882537" y="3526969"/>
            <a:ext cx="435428" cy="2090059"/>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p>
        </p:txBody>
      </p:sp>
      <p:sp>
        <p:nvSpPr>
          <p:cNvPr id="10" name="Rounded Rectangle 9"/>
          <p:cNvSpPr/>
          <p:nvPr/>
        </p:nvSpPr>
        <p:spPr>
          <a:xfrm>
            <a:off x="5112225" y="3679370"/>
            <a:ext cx="2246812" cy="60089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fa-IR" sz="2000" b="1" dirty="0" smtClean="0">
                <a:cs typeface="B Nazanin" panose="00000400000000000000" pitchFamily="2" charset="-78"/>
              </a:rPr>
              <a:t>همانندجویی متن </a:t>
            </a:r>
            <a:endParaRPr lang="fa-IR" sz="2000" b="1" dirty="0">
              <a:cs typeface="B Nazanin" panose="00000400000000000000" pitchFamily="2" charset="-78"/>
            </a:endParaRPr>
          </a:p>
        </p:txBody>
      </p:sp>
      <p:sp>
        <p:nvSpPr>
          <p:cNvPr id="11" name="Rounded Rectangle 10"/>
          <p:cNvSpPr/>
          <p:nvPr/>
        </p:nvSpPr>
        <p:spPr>
          <a:xfrm>
            <a:off x="4476499" y="4480560"/>
            <a:ext cx="2594862" cy="6008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000" b="1" dirty="0" smtClean="0">
                <a:cs typeface="B Nazanin" panose="00000400000000000000" pitchFamily="2" charset="-78"/>
              </a:rPr>
              <a:t>گواهی دانشجو </a:t>
            </a:r>
            <a:endParaRPr lang="fa-IR" sz="2000" b="1" dirty="0">
              <a:cs typeface="B Nazanin" panose="00000400000000000000" pitchFamily="2" charset="-78"/>
            </a:endParaRPr>
          </a:p>
        </p:txBody>
      </p:sp>
      <p:sp>
        <p:nvSpPr>
          <p:cNvPr id="12" name="Rounded Rectangle 11"/>
          <p:cNvSpPr/>
          <p:nvPr/>
        </p:nvSpPr>
        <p:spPr>
          <a:xfrm>
            <a:off x="3805643" y="5201193"/>
            <a:ext cx="4450083" cy="60089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fa-IR" sz="2000" b="1" dirty="0" smtClean="0">
                <a:cs typeface="B Nazanin" panose="00000400000000000000" pitchFamily="2" charset="-78"/>
              </a:rPr>
              <a:t>مشاهده متن بارگذاری شده توسط دانشجو</a:t>
            </a:r>
            <a:endParaRPr lang="fa-IR" sz="2000" b="1" dirty="0">
              <a:cs typeface="B Nazanin" panose="00000400000000000000" pitchFamily="2" charset="-78"/>
            </a:endParaRPr>
          </a:p>
        </p:txBody>
      </p:sp>
      <p:sp>
        <p:nvSpPr>
          <p:cNvPr id="13" name="Rounded Rectangle 12"/>
          <p:cNvSpPr/>
          <p:nvPr/>
        </p:nvSpPr>
        <p:spPr>
          <a:xfrm>
            <a:off x="1071153" y="5643152"/>
            <a:ext cx="2246812" cy="60089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fa-IR" sz="2000" b="1" dirty="0" smtClean="0">
                <a:cs typeface="B Nazanin" panose="00000400000000000000" pitchFamily="2" charset="-78"/>
              </a:rPr>
              <a:t>درصد همانندجویی</a:t>
            </a:r>
            <a:endParaRPr lang="fa-IR" sz="2000" b="1" dirty="0">
              <a:cs typeface="B Nazanin" panose="00000400000000000000" pitchFamily="2" charset="-78"/>
            </a:endParaRPr>
          </a:p>
        </p:txBody>
      </p:sp>
    </p:spTree>
    <p:extLst>
      <p:ext uri="{BB962C8B-B14F-4D97-AF65-F5344CB8AC3E}">
        <p14:creationId xmlns:p14="http://schemas.microsoft.com/office/powerpoint/2010/main" val="635191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p:cNvPicPr>
            <a:picLocks noGrp="1" noChangeAspect="1"/>
          </p:cNvPicPr>
          <p:nvPr>
            <p:ph idx="1"/>
          </p:nvPr>
        </p:nvPicPr>
        <p:blipFill>
          <a:blip r:embed="rId2"/>
          <a:stretch>
            <a:fillRect/>
          </a:stretch>
        </p:blipFill>
        <p:spPr>
          <a:xfrm>
            <a:off x="661851" y="148045"/>
            <a:ext cx="11277599" cy="6548846"/>
          </a:xfrm>
          <a:prstGeom prst="rect">
            <a:avLst/>
          </a:prstGeom>
        </p:spPr>
      </p:pic>
    </p:spTree>
    <p:extLst>
      <p:ext uri="{BB962C8B-B14F-4D97-AF65-F5344CB8AC3E}">
        <p14:creationId xmlns:p14="http://schemas.microsoft.com/office/powerpoint/2010/main" val="3021995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313999" y="191589"/>
            <a:ext cx="8651577" cy="6409507"/>
          </a:xfrm>
          <a:prstGeom prst="rect">
            <a:avLst/>
          </a:prstGeom>
        </p:spPr>
      </p:pic>
      <p:sp>
        <p:nvSpPr>
          <p:cNvPr id="5" name="Rectangle 4"/>
          <p:cNvSpPr/>
          <p:nvPr/>
        </p:nvSpPr>
        <p:spPr>
          <a:xfrm>
            <a:off x="200297" y="2272937"/>
            <a:ext cx="2917372" cy="21858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fa-IR" sz="2400" dirty="0" smtClean="0">
                <a:cs typeface="B Nazanin" panose="00000400000000000000" pitchFamily="2" charset="-78"/>
              </a:rPr>
              <a:t>پوشش دهی پایان‌نامه‌ها و مقالات فارسی </a:t>
            </a:r>
            <a:endParaRPr lang="fa-IR" sz="2400" dirty="0">
              <a:cs typeface="B Nazanin" panose="00000400000000000000" pitchFamily="2" charset="-78"/>
            </a:endParaRPr>
          </a:p>
        </p:txBody>
      </p:sp>
    </p:spTree>
    <p:extLst>
      <p:ext uri="{BB962C8B-B14F-4D97-AF65-F5344CB8AC3E}">
        <p14:creationId xmlns:p14="http://schemas.microsoft.com/office/powerpoint/2010/main" val="37364342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300344" y="449772"/>
            <a:ext cx="9334307" cy="6302188"/>
          </a:xfrm>
          <a:prstGeom prst="rect">
            <a:avLst/>
          </a:prstGeom>
        </p:spPr>
      </p:pic>
      <p:sp>
        <p:nvSpPr>
          <p:cNvPr id="7" name="Rectangle 6"/>
          <p:cNvSpPr/>
          <p:nvPr/>
        </p:nvSpPr>
        <p:spPr>
          <a:xfrm>
            <a:off x="2682239" y="5504097"/>
            <a:ext cx="6705602" cy="6357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fa-IR" sz="2400" b="1" dirty="0" smtClean="0">
                <a:cs typeface="B Nazanin" panose="00000400000000000000" pitchFamily="2" charset="-78"/>
              </a:rPr>
              <a:t>برای انجام همانندجویی (استاد داور یک پایان‌نامه/رساله)</a:t>
            </a:r>
            <a:endParaRPr lang="fa-IR" sz="2400" b="1" dirty="0">
              <a:cs typeface="B Nazanin" panose="00000400000000000000" pitchFamily="2" charset="-78"/>
            </a:endParaRPr>
          </a:p>
        </p:txBody>
      </p:sp>
    </p:spTree>
    <p:extLst>
      <p:ext uri="{BB962C8B-B14F-4D97-AF65-F5344CB8AC3E}">
        <p14:creationId xmlns:p14="http://schemas.microsoft.com/office/powerpoint/2010/main" val="4081090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4" name="Content Placeholder 3"/>
          <p:cNvPicPr>
            <a:picLocks noGrp="1" noChangeAspect="1"/>
          </p:cNvPicPr>
          <p:nvPr>
            <p:ph idx="1"/>
          </p:nvPr>
        </p:nvPicPr>
        <p:blipFill>
          <a:blip r:embed="rId2"/>
          <a:stretch>
            <a:fillRect/>
          </a:stretch>
        </p:blipFill>
        <p:spPr>
          <a:xfrm>
            <a:off x="1027611" y="496389"/>
            <a:ext cx="10354492" cy="6087291"/>
          </a:xfrm>
          <a:prstGeom prst="rect">
            <a:avLst/>
          </a:prstGeom>
        </p:spPr>
      </p:pic>
      <p:pic>
        <p:nvPicPr>
          <p:cNvPr id="5" name="Picture 4"/>
          <p:cNvPicPr>
            <a:picLocks noChangeAspect="1"/>
          </p:cNvPicPr>
          <p:nvPr/>
        </p:nvPicPr>
        <p:blipFill>
          <a:blip r:embed="rId3"/>
          <a:stretch>
            <a:fillRect/>
          </a:stretch>
        </p:blipFill>
        <p:spPr>
          <a:xfrm>
            <a:off x="1027611" y="496388"/>
            <a:ext cx="10354492" cy="6087291"/>
          </a:xfrm>
          <a:prstGeom prst="rect">
            <a:avLst/>
          </a:prstGeom>
        </p:spPr>
      </p:pic>
      <p:pic>
        <p:nvPicPr>
          <p:cNvPr id="6" name="Picture 5"/>
          <p:cNvPicPr>
            <a:picLocks noChangeAspect="1"/>
          </p:cNvPicPr>
          <p:nvPr/>
        </p:nvPicPr>
        <p:blipFill>
          <a:blip r:embed="rId4"/>
          <a:stretch>
            <a:fillRect/>
          </a:stretch>
        </p:blipFill>
        <p:spPr>
          <a:xfrm>
            <a:off x="853440" y="326572"/>
            <a:ext cx="10702834" cy="6531428"/>
          </a:xfrm>
          <a:prstGeom prst="rect">
            <a:avLst/>
          </a:prstGeom>
        </p:spPr>
      </p:pic>
    </p:spTree>
    <p:extLst>
      <p:ext uri="{BB962C8B-B14F-4D97-AF65-F5344CB8AC3E}">
        <p14:creationId xmlns:p14="http://schemas.microsoft.com/office/powerpoint/2010/main" val="101293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9" name="Content Placeholder 8"/>
          <p:cNvPicPr>
            <a:picLocks noGrp="1" noChangeAspect="1"/>
          </p:cNvPicPr>
          <p:nvPr>
            <p:ph idx="1"/>
          </p:nvPr>
        </p:nvPicPr>
        <p:blipFill>
          <a:blip r:embed="rId2"/>
          <a:stretch>
            <a:fillRect/>
          </a:stretch>
        </p:blipFill>
        <p:spPr>
          <a:xfrm>
            <a:off x="801189" y="322217"/>
            <a:ext cx="11025051" cy="6270172"/>
          </a:xfrm>
          <a:prstGeom prst="rect">
            <a:avLst/>
          </a:prstGeom>
        </p:spPr>
      </p:pic>
      <p:pic>
        <p:nvPicPr>
          <p:cNvPr id="10" name="Picture 9"/>
          <p:cNvPicPr>
            <a:picLocks noChangeAspect="1"/>
          </p:cNvPicPr>
          <p:nvPr/>
        </p:nvPicPr>
        <p:blipFill>
          <a:blip r:embed="rId3"/>
          <a:stretch>
            <a:fillRect/>
          </a:stretch>
        </p:blipFill>
        <p:spPr>
          <a:xfrm>
            <a:off x="493059" y="322217"/>
            <a:ext cx="11333182" cy="6270172"/>
          </a:xfrm>
          <a:prstGeom prst="rect">
            <a:avLst/>
          </a:prstGeom>
        </p:spPr>
      </p:pic>
    </p:spTree>
    <p:extLst>
      <p:ext uri="{BB962C8B-B14F-4D97-AF65-F5344CB8AC3E}">
        <p14:creationId xmlns:p14="http://schemas.microsoft.com/office/powerpoint/2010/main" val="18541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7840" y="197390"/>
            <a:ext cx="9736772" cy="1280890"/>
          </a:xfrm>
        </p:spPr>
        <p:txBody>
          <a:bodyPr>
            <a:normAutofit/>
          </a:bodyPr>
          <a:lstStyle/>
          <a:p>
            <a:pPr algn="ctr"/>
            <a:r>
              <a:rPr lang="fa-IR" b="1" dirty="0" smtClean="0">
                <a:solidFill>
                  <a:srgbClr val="C00000"/>
                </a:solidFill>
                <a:cs typeface="B Nazanin" panose="00000400000000000000" pitchFamily="2" charset="-78"/>
              </a:rPr>
              <a:t>موارد مورد توجه در ارتباط با همانندجویی</a:t>
            </a:r>
            <a:endParaRPr lang="fa-IR" b="1" dirty="0">
              <a:solidFill>
                <a:srgbClr val="C00000"/>
              </a:solidFill>
              <a:cs typeface="B Nazanin" panose="00000400000000000000" pitchFamily="2" charset="-78"/>
            </a:endParaRPr>
          </a:p>
        </p:txBody>
      </p:sp>
      <p:sp>
        <p:nvSpPr>
          <p:cNvPr id="3" name="Content Placeholder 2"/>
          <p:cNvSpPr>
            <a:spLocks noGrp="1"/>
          </p:cNvSpPr>
          <p:nvPr>
            <p:ph idx="1"/>
          </p:nvPr>
        </p:nvSpPr>
        <p:spPr>
          <a:xfrm>
            <a:off x="1419792" y="1426028"/>
            <a:ext cx="10432868" cy="5486400"/>
          </a:xfrm>
        </p:spPr>
        <p:txBody>
          <a:bodyPr>
            <a:normAutofit/>
          </a:bodyPr>
          <a:lstStyle/>
          <a:p>
            <a:r>
              <a:rPr lang="fa-IR" sz="2400" b="1" dirty="0" smtClean="0">
                <a:solidFill>
                  <a:srgbClr val="002060"/>
                </a:solidFill>
                <a:cs typeface="B Nazanin" panose="00000400000000000000" pitchFamily="2" charset="-78"/>
              </a:rPr>
              <a:t>دانشجویان کارشناسی ارشد </a:t>
            </a:r>
          </a:p>
          <a:p>
            <a:endParaRPr lang="fa-IR" sz="2400" b="1" dirty="0">
              <a:solidFill>
                <a:srgbClr val="002060"/>
              </a:solidFill>
              <a:cs typeface="B Nazanin" panose="00000400000000000000" pitchFamily="2" charset="-78"/>
            </a:endParaRPr>
          </a:p>
          <a:p>
            <a:endParaRPr lang="fa-IR" sz="2400" b="1" dirty="0" smtClean="0">
              <a:solidFill>
                <a:srgbClr val="002060"/>
              </a:solidFill>
              <a:cs typeface="B Nazanin" panose="00000400000000000000" pitchFamily="2" charset="-78"/>
            </a:endParaRPr>
          </a:p>
          <a:p>
            <a:r>
              <a:rPr lang="fa-IR" sz="2400" b="1" dirty="0" smtClean="0">
                <a:solidFill>
                  <a:srgbClr val="002060"/>
                </a:solidFill>
                <a:cs typeface="B Nazanin" panose="00000400000000000000" pitchFamily="2" charset="-78"/>
              </a:rPr>
              <a:t>دانشجویان دکتری</a:t>
            </a:r>
          </a:p>
        </p:txBody>
      </p:sp>
      <p:sp>
        <p:nvSpPr>
          <p:cNvPr id="4" name="Right Bracket 3"/>
          <p:cNvSpPr/>
          <p:nvPr/>
        </p:nvSpPr>
        <p:spPr>
          <a:xfrm>
            <a:off x="8090264" y="1166949"/>
            <a:ext cx="400594" cy="1184366"/>
          </a:xfrm>
          <a:prstGeom prst="rightBracket">
            <a:avLst/>
          </a:prstGeom>
        </p:spPr>
        <p:style>
          <a:lnRef idx="3">
            <a:schemeClr val="accent3"/>
          </a:lnRef>
          <a:fillRef idx="0">
            <a:schemeClr val="accent3"/>
          </a:fillRef>
          <a:effectRef idx="2">
            <a:schemeClr val="accent3"/>
          </a:effectRef>
          <a:fontRef idx="minor">
            <a:schemeClr val="tx1"/>
          </a:fontRef>
        </p:style>
        <p:txBody>
          <a:bodyPr rtlCol="1" anchor="ctr"/>
          <a:lstStyle/>
          <a:p>
            <a:pPr algn="ctr"/>
            <a:endParaRPr lang="fa-IR"/>
          </a:p>
        </p:txBody>
      </p:sp>
      <p:sp>
        <p:nvSpPr>
          <p:cNvPr id="5" name="Rectangle 4"/>
          <p:cNvSpPr/>
          <p:nvPr/>
        </p:nvSpPr>
        <p:spPr>
          <a:xfrm>
            <a:off x="5076950" y="1201418"/>
            <a:ext cx="3988674" cy="1115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rgbClr val="002060"/>
                </a:solidFill>
                <a:cs typeface="B Nazanin" panose="00000400000000000000" pitchFamily="2" charset="-78"/>
              </a:rPr>
              <a:t>قبل از دفاع پروپوزال</a:t>
            </a:r>
          </a:p>
          <a:p>
            <a:pPr algn="ctr"/>
            <a:r>
              <a:rPr lang="fa-IR" sz="2400" dirty="0" smtClean="0">
                <a:solidFill>
                  <a:srgbClr val="002060"/>
                </a:solidFill>
                <a:cs typeface="B Nazanin" panose="00000400000000000000" pitchFamily="2" charset="-78"/>
              </a:rPr>
              <a:t>قبل از دفاع پایان‌نامه</a:t>
            </a:r>
            <a:endParaRPr lang="fa-IR" sz="2400" dirty="0">
              <a:solidFill>
                <a:srgbClr val="002060"/>
              </a:solidFill>
              <a:cs typeface="B Nazanin" panose="00000400000000000000" pitchFamily="2" charset="-78"/>
            </a:endParaRPr>
          </a:p>
        </p:txBody>
      </p:sp>
      <p:sp>
        <p:nvSpPr>
          <p:cNvPr id="6" name="Right Bracket 5"/>
          <p:cNvSpPr/>
          <p:nvPr/>
        </p:nvSpPr>
        <p:spPr>
          <a:xfrm>
            <a:off x="8172996" y="2838088"/>
            <a:ext cx="400594" cy="1184366"/>
          </a:xfrm>
          <a:prstGeom prst="rightBracket">
            <a:avLst/>
          </a:prstGeom>
        </p:spPr>
        <p:style>
          <a:lnRef idx="3">
            <a:schemeClr val="accent3"/>
          </a:lnRef>
          <a:fillRef idx="0">
            <a:schemeClr val="accent3"/>
          </a:fillRef>
          <a:effectRef idx="2">
            <a:schemeClr val="accent3"/>
          </a:effectRef>
          <a:fontRef idx="minor">
            <a:schemeClr val="tx1"/>
          </a:fontRef>
        </p:style>
        <p:txBody>
          <a:bodyPr rtlCol="1" anchor="ctr"/>
          <a:lstStyle/>
          <a:p>
            <a:pPr algn="ctr"/>
            <a:endParaRPr lang="fa-IR"/>
          </a:p>
        </p:txBody>
      </p:sp>
      <p:sp>
        <p:nvSpPr>
          <p:cNvPr id="7" name="Rectangle 6"/>
          <p:cNvSpPr/>
          <p:nvPr/>
        </p:nvSpPr>
        <p:spPr>
          <a:xfrm>
            <a:off x="5203225" y="2838088"/>
            <a:ext cx="3988674" cy="1115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rgbClr val="002060"/>
                </a:solidFill>
                <a:cs typeface="B Nazanin" panose="00000400000000000000" pitchFamily="2" charset="-78"/>
              </a:rPr>
              <a:t>قبل از دفاع پروپوزال</a:t>
            </a:r>
          </a:p>
          <a:p>
            <a:pPr algn="ctr"/>
            <a:r>
              <a:rPr lang="fa-IR" sz="2400" dirty="0" smtClean="0">
                <a:solidFill>
                  <a:srgbClr val="002060"/>
                </a:solidFill>
                <a:cs typeface="B Nazanin" panose="00000400000000000000" pitchFamily="2" charset="-78"/>
              </a:rPr>
              <a:t>قبل از دفاع رساله</a:t>
            </a:r>
            <a:endParaRPr lang="fa-IR" sz="2400" dirty="0">
              <a:solidFill>
                <a:srgbClr val="002060"/>
              </a:solidFill>
              <a:cs typeface="B Nazanin" panose="00000400000000000000" pitchFamily="2" charset="-78"/>
            </a:endParaRPr>
          </a:p>
        </p:txBody>
      </p:sp>
      <p:sp>
        <p:nvSpPr>
          <p:cNvPr id="8" name="Up Arrow 7"/>
          <p:cNvSpPr/>
          <p:nvPr/>
        </p:nvSpPr>
        <p:spPr>
          <a:xfrm rot="16200000">
            <a:off x="4299268" y="853440"/>
            <a:ext cx="1259570" cy="1811383"/>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dirty="0"/>
          </a:p>
        </p:txBody>
      </p:sp>
      <p:sp>
        <p:nvSpPr>
          <p:cNvPr id="9" name="Up Arrow 8"/>
          <p:cNvSpPr/>
          <p:nvPr/>
        </p:nvSpPr>
        <p:spPr>
          <a:xfrm rot="16200000">
            <a:off x="4264140" y="2415634"/>
            <a:ext cx="1259570" cy="1811383"/>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dirty="0"/>
          </a:p>
        </p:txBody>
      </p:sp>
      <p:sp>
        <p:nvSpPr>
          <p:cNvPr id="10" name="Rectangle 9"/>
          <p:cNvSpPr/>
          <p:nvPr/>
        </p:nvSpPr>
        <p:spPr>
          <a:xfrm>
            <a:off x="1645920" y="973861"/>
            <a:ext cx="2046441" cy="160220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sz="2400" b="1" dirty="0" smtClean="0">
                <a:solidFill>
                  <a:srgbClr val="002060"/>
                </a:solidFill>
                <a:cs typeface="B Nazanin" panose="00000400000000000000" pitchFamily="2" charset="-78"/>
              </a:rPr>
              <a:t>کمتر از 30 درصد</a:t>
            </a:r>
            <a:endParaRPr lang="fa-IR" sz="2400" b="1" dirty="0">
              <a:solidFill>
                <a:srgbClr val="002060"/>
              </a:solidFill>
              <a:cs typeface="B Nazanin" panose="00000400000000000000" pitchFamily="2" charset="-78"/>
            </a:endParaRPr>
          </a:p>
        </p:txBody>
      </p:sp>
      <p:sp>
        <p:nvSpPr>
          <p:cNvPr id="11" name="Rectangle 10"/>
          <p:cNvSpPr/>
          <p:nvPr/>
        </p:nvSpPr>
        <p:spPr>
          <a:xfrm>
            <a:off x="1614855" y="2872744"/>
            <a:ext cx="2077506" cy="16022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400" b="1" dirty="0" smtClean="0">
                <a:solidFill>
                  <a:srgbClr val="002060"/>
                </a:solidFill>
                <a:cs typeface="B Nazanin" panose="00000400000000000000" pitchFamily="2" charset="-78"/>
              </a:rPr>
              <a:t>کمتر از 20 درصد</a:t>
            </a:r>
            <a:endParaRPr lang="fa-IR" sz="2400" b="1" dirty="0">
              <a:solidFill>
                <a:srgbClr val="002060"/>
              </a:solidFill>
              <a:cs typeface="B Nazanin" panose="00000400000000000000" pitchFamily="2" charset="-78"/>
            </a:endParaRPr>
          </a:p>
        </p:txBody>
      </p:sp>
      <p:sp>
        <p:nvSpPr>
          <p:cNvPr id="12" name="Rectangle 11"/>
          <p:cNvSpPr/>
          <p:nvPr/>
        </p:nvSpPr>
        <p:spPr>
          <a:xfrm>
            <a:off x="992749" y="4927112"/>
            <a:ext cx="10859911" cy="1558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rgbClr val="C00000"/>
                </a:solidFill>
                <a:cs typeface="B Nazanin" panose="00000400000000000000" pitchFamily="2" charset="-78"/>
              </a:rPr>
              <a:t>"کل متن همانندجویی گردد"</a:t>
            </a:r>
          </a:p>
          <a:p>
            <a:pPr algn="ctr"/>
            <a:r>
              <a:rPr lang="fa-IR" sz="2800" b="1" dirty="0" smtClean="0">
                <a:solidFill>
                  <a:srgbClr val="C00000"/>
                </a:solidFill>
                <a:cs typeface="B Nazanin" panose="00000400000000000000" pitchFamily="2" charset="-78"/>
              </a:rPr>
              <a:t>ایمیل و شناسه استاد راهنمای اول به شرطی که از اساتید دانشگاه باشند در قسمت شناسه توسط دانشجو قرار گیرد.</a:t>
            </a:r>
            <a:endParaRPr lang="fa-IR" sz="2800"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2213138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0912" y="95468"/>
            <a:ext cx="8911687" cy="734427"/>
          </a:xfrm>
        </p:spPr>
        <p:txBody>
          <a:bodyPr>
            <a:normAutofit/>
          </a:bodyPr>
          <a:lstStyle/>
          <a:p>
            <a:pPr algn="ctr"/>
            <a:r>
              <a:rPr lang="fa-IR" b="1" dirty="0" smtClean="0">
                <a:solidFill>
                  <a:srgbClr val="C00000"/>
                </a:solidFill>
                <a:cs typeface="B Nazanin" panose="00000400000000000000" pitchFamily="2" charset="-78"/>
              </a:rPr>
              <a:t>چالش‌های سامانه</a:t>
            </a:r>
            <a:endParaRPr lang="fa-IR" b="1" dirty="0">
              <a:solidFill>
                <a:srgbClr val="C00000"/>
              </a:solidFill>
              <a:cs typeface="B Nazanin" panose="00000400000000000000" pitchFamily="2" charset="-78"/>
            </a:endParaRPr>
          </a:p>
        </p:txBody>
      </p:sp>
      <p:sp>
        <p:nvSpPr>
          <p:cNvPr id="3" name="Content Placeholder 2"/>
          <p:cNvSpPr>
            <a:spLocks noGrp="1"/>
          </p:cNvSpPr>
          <p:nvPr>
            <p:ph idx="1"/>
          </p:nvPr>
        </p:nvSpPr>
        <p:spPr>
          <a:xfrm>
            <a:off x="1184365" y="829895"/>
            <a:ext cx="10715717" cy="5910538"/>
          </a:xfrm>
        </p:spPr>
        <p:txBody>
          <a:bodyPr>
            <a:normAutofit fontScale="92500"/>
          </a:bodyPr>
          <a:lstStyle/>
          <a:p>
            <a:pPr algn="just"/>
            <a:r>
              <a:rPr lang="fa-IR" sz="2400" dirty="0" smtClean="0">
                <a:cs typeface="B Nazanin" panose="00000400000000000000" pitchFamily="2" charset="-78"/>
              </a:rPr>
              <a:t>فقط متن پایان‌نامه، پروپوزال و مقالات فارسی را پوشش می‌دهد اگر پایان‌نامه‌ای ترجمه شده از پروکوئست باشد، نتیجه همانندجویی تقریبا صفر نشان داده می‌شود.</a:t>
            </a:r>
          </a:p>
          <a:p>
            <a:pPr algn="just"/>
            <a:r>
              <a:rPr lang="fa-IR" sz="2400" dirty="0" smtClean="0">
                <a:cs typeface="B Nazanin" panose="00000400000000000000" pitchFamily="2" charset="-78"/>
              </a:rPr>
              <a:t>استنادها در سامانه مورد توجه قرار نمی‌گیرد و آن‌ها هم جزئی از همانندی به حساب می‌آید برای همین میزان 20 یا 30 درصد از سوی دانشگاه در نظر گرفته شد.</a:t>
            </a:r>
          </a:p>
          <a:p>
            <a:pPr algn="just"/>
            <a:r>
              <a:rPr lang="fa-IR" sz="2400" dirty="0" smtClean="0">
                <a:cs typeface="B Nazanin" panose="00000400000000000000" pitchFamily="2" charset="-78"/>
              </a:rPr>
              <a:t>قطعا سامانه تشخیص این مورد را ندارد که تمام متن پایان‌نامه یا رساله از سوی دانشجو همانندجویی شده است یا خیر(به همین علت از اساتید محترم درخواست داریم همانندجویی دانشجویان از طریق پروفایل خود چک نمایند)</a:t>
            </a:r>
          </a:p>
          <a:p>
            <a:pPr algn="just"/>
            <a:r>
              <a:rPr lang="fa-IR" sz="2400" dirty="0" smtClean="0">
                <a:cs typeface="B Nazanin" panose="00000400000000000000" pitchFamily="2" charset="-78"/>
              </a:rPr>
              <a:t>سامانه به کوچک و بزرگ بودن حروف شناسه حساس است (لطفا شناسه را برای دانشجویان ایمیل نمایند جهت کپی نمودن)</a:t>
            </a:r>
          </a:p>
          <a:p>
            <a:pPr algn="just"/>
            <a:r>
              <a:rPr lang="fa-IR" sz="2400" dirty="0" smtClean="0">
                <a:cs typeface="B Nazanin" panose="00000400000000000000" pitchFamily="2" charset="-78"/>
              </a:rPr>
              <a:t>عدم بارگذاری فایل‌هایی که با لاتکس نوشته است در سامانه همانندجو (راهنمای تبدیل فایل لاتکس به ورد در راهنماهای کتابخانه مرکزی، مرکز اسناد و موزه موجود است)</a:t>
            </a:r>
          </a:p>
          <a:p>
            <a:pPr algn="just"/>
            <a:r>
              <a:rPr lang="fa-IR" sz="2400" dirty="0" smtClean="0">
                <a:cs typeface="B Nazanin" panose="00000400000000000000" pitchFamily="2" charset="-78"/>
              </a:rPr>
              <a:t>دانشجویان حتما قبل از بارگذاری پایان‌نامه یا پیشنهاده خود در سامانه ملی ثبت، همانندجویی فایل مربوطه را انجام دهند، در غیر این صورت در همانندجویی، پروپوزال یا پایان‌نامه دانشجو هم حساب می‌شود و درصد همانندجویی بالا می‌رود.</a:t>
            </a:r>
          </a:p>
          <a:p>
            <a:pPr algn="just"/>
            <a:r>
              <a:rPr lang="fa-IR" sz="2400" dirty="0" smtClean="0">
                <a:cs typeface="B Nazanin" panose="00000400000000000000" pitchFamily="2" charset="-78"/>
              </a:rPr>
              <a:t>اگر اساتید محترم به صورت کاربر آزاد ثبت نام کنند و درخواست همانندجویی داشته باشند امکان اضافه نمودن ایشان به سامانه همانندجویی دانشگاه وجود ندارد. (کاسته شدن آمار استاد محترم در سامانه همانندجو)</a:t>
            </a:r>
          </a:p>
          <a:p>
            <a:pPr marL="0" indent="0" algn="just">
              <a:buNone/>
            </a:pPr>
            <a:endParaRPr lang="fa-IR" sz="2400" dirty="0" smtClean="0">
              <a:cs typeface="B Nazanin" panose="00000400000000000000" pitchFamily="2" charset="-78"/>
            </a:endParaRPr>
          </a:p>
          <a:p>
            <a:pPr marL="0" indent="0">
              <a:buNone/>
            </a:pPr>
            <a:endParaRPr lang="fa-IR" sz="2400" dirty="0" smtClean="0">
              <a:cs typeface="B Nazanin" panose="00000400000000000000" pitchFamily="2" charset="-78"/>
            </a:endParaRPr>
          </a:p>
          <a:p>
            <a:pPr marL="0" indent="0">
              <a:buNone/>
            </a:pPr>
            <a:endParaRPr lang="fa-IR" sz="2400" dirty="0" smtClean="0">
              <a:cs typeface="B Nazanin" panose="00000400000000000000" pitchFamily="2" charset="-78"/>
            </a:endParaRPr>
          </a:p>
          <a:p>
            <a:endParaRPr lang="fa-IR" sz="2400" dirty="0" smtClean="0">
              <a:cs typeface="B Nazanin" panose="00000400000000000000" pitchFamily="2" charset="-78"/>
            </a:endParaRPr>
          </a:p>
          <a:p>
            <a:endParaRPr lang="fa-IR" sz="2400" dirty="0">
              <a:cs typeface="B Nazanin" panose="00000400000000000000" pitchFamily="2" charset="-78"/>
            </a:endParaRPr>
          </a:p>
        </p:txBody>
      </p:sp>
    </p:spTree>
    <p:extLst>
      <p:ext uri="{BB962C8B-B14F-4D97-AF65-F5344CB8AC3E}">
        <p14:creationId xmlns:p14="http://schemas.microsoft.com/office/powerpoint/2010/main" val="1038242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74172"/>
            <a:ext cx="8911687" cy="914400"/>
          </a:xfrm>
        </p:spPr>
        <p:txBody>
          <a:bodyPr>
            <a:normAutofit/>
          </a:bodyPr>
          <a:lstStyle/>
          <a:p>
            <a:pPr algn="ctr"/>
            <a:r>
              <a:rPr lang="fa-IR" b="1" dirty="0" smtClean="0">
                <a:solidFill>
                  <a:srgbClr val="C00000"/>
                </a:solidFill>
                <a:cs typeface="B Nazanin" panose="00000400000000000000" pitchFamily="2" charset="-78"/>
              </a:rPr>
              <a:t>شیطنت‌های دانشجویان در همانندجویی</a:t>
            </a:r>
            <a:endParaRPr lang="fa-IR" b="1" dirty="0">
              <a:solidFill>
                <a:srgbClr val="C00000"/>
              </a:solidFill>
              <a:cs typeface="B Nazanin" panose="00000400000000000000" pitchFamily="2" charset="-78"/>
            </a:endParaRPr>
          </a:p>
        </p:txBody>
      </p:sp>
      <p:sp>
        <p:nvSpPr>
          <p:cNvPr id="3" name="Content Placeholder 2"/>
          <p:cNvSpPr>
            <a:spLocks noGrp="1"/>
          </p:cNvSpPr>
          <p:nvPr>
            <p:ph idx="1"/>
          </p:nvPr>
        </p:nvSpPr>
        <p:spPr>
          <a:xfrm>
            <a:off x="632178" y="1297577"/>
            <a:ext cx="11435644" cy="3777622"/>
          </a:xfrm>
        </p:spPr>
        <p:txBody>
          <a:bodyPr/>
          <a:lstStyle/>
          <a:p>
            <a:r>
              <a:rPr lang="fa-IR" sz="2400" dirty="0" smtClean="0">
                <a:cs typeface="B Nazanin" panose="00000400000000000000" pitchFamily="2" charset="-78"/>
              </a:rPr>
              <a:t>گاهی تمام متن پایان‌نامه یا پروپوزال خود را قرار نمی‌دهند. (مخصوصا فصل دوم "مبانی نظری و پیشینه‌ها"</a:t>
            </a:r>
          </a:p>
          <a:p>
            <a:r>
              <a:rPr lang="fa-IR" sz="2400" dirty="0" smtClean="0">
                <a:cs typeface="B Nazanin" panose="00000400000000000000" pitchFamily="2" charset="-78"/>
              </a:rPr>
              <a:t>متن دیگری را به جای پایان‌نامه یا پروپوزال خود قرار می‌دهند.</a:t>
            </a:r>
          </a:p>
          <a:p>
            <a:r>
              <a:rPr lang="fa-IR" sz="2400" dirty="0" smtClean="0">
                <a:cs typeface="B Nazanin" panose="00000400000000000000" pitchFamily="2" charset="-78"/>
              </a:rPr>
              <a:t>شناسه استاد دیگری را درخواست می‌کنند جهت جایگزینی در شناسه استاد راهنمای اول خود.</a:t>
            </a:r>
          </a:p>
          <a:p>
            <a:r>
              <a:rPr lang="fa-IR" sz="2400" dirty="0">
                <a:cs typeface="B Nazanin" panose="00000400000000000000" pitchFamily="2" charset="-78"/>
              </a:rPr>
              <a:t>کلمات را به هم می‌چسبانند جهت کمتر شدن درصد همانندجویی.</a:t>
            </a:r>
          </a:p>
          <a:p>
            <a:endParaRPr lang="fa-IR" sz="2400" dirty="0" smtClean="0">
              <a:cs typeface="B Nazanin" panose="00000400000000000000" pitchFamily="2" charset="-78"/>
            </a:endParaRPr>
          </a:p>
          <a:p>
            <a:endParaRPr lang="fa-IR" sz="2400" dirty="0" smtClean="0">
              <a:cs typeface="B Nazanin" panose="00000400000000000000" pitchFamily="2" charset="-78"/>
            </a:endParaRPr>
          </a:p>
          <a:p>
            <a:pPr marL="0" indent="0">
              <a:buNone/>
            </a:pPr>
            <a:endParaRPr lang="fa-IR" dirty="0"/>
          </a:p>
        </p:txBody>
      </p:sp>
      <p:pic>
        <p:nvPicPr>
          <p:cNvPr id="5" name="Picture 4"/>
          <p:cNvPicPr>
            <a:picLocks noChangeAspect="1"/>
          </p:cNvPicPr>
          <p:nvPr/>
        </p:nvPicPr>
        <p:blipFill>
          <a:blip r:embed="rId2"/>
          <a:stretch>
            <a:fillRect/>
          </a:stretch>
        </p:blipFill>
        <p:spPr>
          <a:xfrm>
            <a:off x="1053358" y="174172"/>
            <a:ext cx="11014463" cy="6531428"/>
          </a:xfrm>
          <a:prstGeom prst="rect">
            <a:avLst/>
          </a:prstGeom>
        </p:spPr>
      </p:pic>
    </p:spTree>
    <p:extLst>
      <p:ext uri="{BB962C8B-B14F-4D97-AF65-F5344CB8AC3E}">
        <p14:creationId xmlns:p14="http://schemas.microsoft.com/office/powerpoint/2010/main" val="228178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style.rotation</p:attrName>
                                        </p:attrNameLst>
                                      </p:cBhvr>
                                      <p:tavLst>
                                        <p:tav tm="0">
                                          <p:val>
                                            <p:fltVal val="90"/>
                                          </p:val>
                                        </p:tav>
                                        <p:tav tm="100000">
                                          <p:val>
                                            <p:fltVal val="0"/>
                                          </p:val>
                                        </p:tav>
                                      </p:tavLst>
                                    </p:anim>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7840" y="197390"/>
            <a:ext cx="9736772" cy="1280890"/>
          </a:xfrm>
        </p:spPr>
        <p:txBody>
          <a:bodyPr>
            <a:normAutofit/>
          </a:bodyPr>
          <a:lstStyle/>
          <a:p>
            <a:pPr algn="ctr"/>
            <a:r>
              <a:rPr lang="fa-IR" b="1" dirty="0">
                <a:solidFill>
                  <a:srgbClr val="C00000"/>
                </a:solidFill>
                <a:cs typeface="B Nazanin" panose="00000400000000000000" pitchFamily="2" charset="-78"/>
              </a:rPr>
              <a:t>سامانه ملی ثبت پایان‌نامه، رساله، و پیشنهاده </a:t>
            </a:r>
          </a:p>
        </p:txBody>
      </p:sp>
      <p:sp>
        <p:nvSpPr>
          <p:cNvPr id="3" name="Content Placeholder 2"/>
          <p:cNvSpPr>
            <a:spLocks noGrp="1"/>
          </p:cNvSpPr>
          <p:nvPr>
            <p:ph idx="1"/>
          </p:nvPr>
        </p:nvSpPr>
        <p:spPr>
          <a:xfrm>
            <a:off x="1577836" y="2114567"/>
            <a:ext cx="10614164" cy="8424735"/>
          </a:xfrm>
        </p:spPr>
        <p:txBody>
          <a:bodyPr>
            <a:normAutofit/>
          </a:bodyPr>
          <a:lstStyle/>
          <a:p>
            <a:r>
              <a:rPr lang="fa-IR" sz="2400" b="1" dirty="0" smtClean="0">
                <a:solidFill>
                  <a:srgbClr val="002060"/>
                </a:solidFill>
                <a:cs typeface="B Nazanin" panose="00000400000000000000" pitchFamily="2" charset="-78"/>
              </a:rPr>
              <a:t>دانشجویان کارشناسی ارشد </a:t>
            </a:r>
          </a:p>
          <a:p>
            <a:r>
              <a:rPr lang="fa-IR" sz="2400" b="1" dirty="0" smtClean="0">
                <a:solidFill>
                  <a:srgbClr val="002060"/>
                </a:solidFill>
                <a:cs typeface="B Nazanin" panose="00000400000000000000" pitchFamily="2" charset="-78"/>
              </a:rPr>
              <a:t>دانشجویان دکتری</a:t>
            </a:r>
          </a:p>
          <a:p>
            <a:endParaRPr lang="fa-IR" sz="2400" b="1" dirty="0" smtClean="0">
              <a:solidFill>
                <a:srgbClr val="002060"/>
              </a:solidFill>
              <a:cs typeface="B Nazanin" panose="00000400000000000000" pitchFamily="2" charset="-78"/>
            </a:endParaRPr>
          </a:p>
        </p:txBody>
      </p:sp>
      <p:sp>
        <p:nvSpPr>
          <p:cNvPr id="12" name="Rectangle 11"/>
          <p:cNvSpPr/>
          <p:nvPr/>
        </p:nvSpPr>
        <p:spPr>
          <a:xfrm>
            <a:off x="3074126" y="4722493"/>
            <a:ext cx="6923314" cy="1558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800" b="1" dirty="0">
              <a:solidFill>
                <a:srgbClr val="C00000"/>
              </a:solidFill>
              <a:cs typeface="B Nazanin" panose="00000400000000000000" pitchFamily="2" charset="-78"/>
            </a:endParaRPr>
          </a:p>
        </p:txBody>
      </p:sp>
      <p:pic>
        <p:nvPicPr>
          <p:cNvPr id="13" name="Picture 12"/>
          <p:cNvPicPr>
            <a:picLocks noChangeAspect="1"/>
          </p:cNvPicPr>
          <p:nvPr/>
        </p:nvPicPr>
        <p:blipFill>
          <a:blip r:embed="rId2"/>
          <a:stretch>
            <a:fillRect/>
          </a:stretch>
        </p:blipFill>
        <p:spPr>
          <a:xfrm>
            <a:off x="211016" y="833677"/>
            <a:ext cx="8270967" cy="6024323"/>
          </a:xfrm>
          <a:prstGeom prst="rect">
            <a:avLst/>
          </a:prstGeom>
        </p:spPr>
      </p:pic>
      <p:sp>
        <p:nvSpPr>
          <p:cNvPr id="14" name="Down Arrow 13"/>
          <p:cNvSpPr/>
          <p:nvPr/>
        </p:nvSpPr>
        <p:spPr>
          <a:xfrm>
            <a:off x="9997440" y="3261586"/>
            <a:ext cx="1270366" cy="1172307"/>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08623" y="4433893"/>
            <a:ext cx="3048000" cy="172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9108623" y="4736704"/>
            <a:ext cx="3048000" cy="1115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solidFill>
                  <a:srgbClr val="002060"/>
                </a:solidFill>
                <a:cs typeface="B Nazanin" panose="00000400000000000000" pitchFamily="2" charset="-78"/>
              </a:rPr>
              <a:t>بعد از دفاع پروپوزال</a:t>
            </a:r>
          </a:p>
          <a:p>
            <a:pPr algn="ctr"/>
            <a:r>
              <a:rPr lang="fa-IR" sz="2400" b="1" dirty="0" smtClean="0">
                <a:solidFill>
                  <a:srgbClr val="002060"/>
                </a:solidFill>
                <a:cs typeface="B Nazanin" panose="00000400000000000000" pitchFamily="2" charset="-78"/>
              </a:rPr>
              <a:t>بعد از دفاع پایان‌نامه</a:t>
            </a:r>
            <a:endParaRPr lang="fa-IR" sz="2400" b="1" dirty="0">
              <a:solidFill>
                <a:srgbClr val="002060"/>
              </a:solidFill>
              <a:cs typeface="B Nazanin" panose="00000400000000000000" pitchFamily="2" charset="-78"/>
            </a:endParaRPr>
          </a:p>
        </p:txBody>
      </p:sp>
    </p:spTree>
    <p:extLst>
      <p:ext uri="{BB962C8B-B14F-4D97-AF65-F5344CB8AC3E}">
        <p14:creationId xmlns:p14="http://schemas.microsoft.com/office/powerpoint/2010/main" val="3536459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8130" y="195133"/>
            <a:ext cx="9771017" cy="1280890"/>
          </a:xfrm>
        </p:spPr>
        <p:txBody>
          <a:bodyPr>
            <a:normAutofit/>
          </a:bodyPr>
          <a:lstStyle/>
          <a:p>
            <a:pPr algn="ctr"/>
            <a:r>
              <a:rPr lang="fa-IR" sz="4000" dirty="0" smtClean="0">
                <a:solidFill>
                  <a:srgbClr val="C00000"/>
                </a:solidFill>
                <a:cs typeface="B Nazanin" panose="00000400000000000000" pitchFamily="2" charset="-78"/>
              </a:rPr>
              <a:t>سامانه همانندجو</a:t>
            </a:r>
            <a:endParaRPr lang="fa-IR" sz="4000" dirty="0">
              <a:solidFill>
                <a:srgbClr val="C00000"/>
              </a:solidFill>
              <a:cs typeface="B Nazanin" panose="00000400000000000000" pitchFamily="2" charset="-78"/>
            </a:endParaRPr>
          </a:p>
        </p:txBody>
      </p:sp>
      <p:pic>
        <p:nvPicPr>
          <p:cNvPr id="7" name="Content Placeholder 6"/>
          <p:cNvPicPr>
            <a:picLocks noGrp="1" noChangeAspect="1"/>
          </p:cNvPicPr>
          <p:nvPr>
            <p:ph idx="1"/>
          </p:nvPr>
        </p:nvPicPr>
        <p:blipFill>
          <a:blip r:embed="rId2"/>
          <a:stretch>
            <a:fillRect/>
          </a:stretch>
        </p:blipFill>
        <p:spPr>
          <a:xfrm>
            <a:off x="2592924" y="1672046"/>
            <a:ext cx="9076561" cy="4598125"/>
          </a:xfrm>
          <a:prstGeom prst="rect">
            <a:avLst/>
          </a:prstGeom>
        </p:spPr>
      </p:pic>
    </p:spTree>
    <p:extLst>
      <p:ext uri="{BB962C8B-B14F-4D97-AF65-F5344CB8AC3E}">
        <p14:creationId xmlns:p14="http://schemas.microsoft.com/office/powerpoint/2010/main" val="195039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0946" y="110543"/>
            <a:ext cx="8911687" cy="854754"/>
          </a:xfrm>
        </p:spPr>
        <p:txBody>
          <a:bodyPr>
            <a:normAutofit/>
          </a:bodyPr>
          <a:lstStyle/>
          <a:p>
            <a:pPr algn="ctr"/>
            <a:r>
              <a:rPr lang="fa-IR" sz="4000" dirty="0" smtClean="0">
                <a:solidFill>
                  <a:srgbClr val="C00000"/>
                </a:solidFill>
                <a:cs typeface="B Nazanin" panose="00000400000000000000" pitchFamily="2" charset="-78"/>
              </a:rPr>
              <a:t>موارد مورد توجه در ارتباط با سامانه ملی ثبت </a:t>
            </a:r>
            <a:endParaRPr lang="en-US" sz="4000" dirty="0">
              <a:solidFill>
                <a:srgbClr val="C00000"/>
              </a:solidFill>
              <a:cs typeface="B Nazanin" panose="00000400000000000000" pitchFamily="2" charset="-78"/>
            </a:endParaRPr>
          </a:p>
        </p:txBody>
      </p:sp>
      <p:sp>
        <p:nvSpPr>
          <p:cNvPr id="3" name="Content Placeholder 2"/>
          <p:cNvSpPr>
            <a:spLocks noGrp="1"/>
          </p:cNvSpPr>
          <p:nvPr>
            <p:ph idx="1"/>
          </p:nvPr>
        </p:nvSpPr>
        <p:spPr>
          <a:xfrm>
            <a:off x="1301261" y="965297"/>
            <a:ext cx="10679723" cy="5775471"/>
          </a:xfrm>
        </p:spPr>
        <p:txBody>
          <a:bodyPr>
            <a:normAutofit fontScale="92500" lnSpcReduction="20000"/>
          </a:bodyPr>
          <a:lstStyle/>
          <a:p>
            <a:pPr algn="just"/>
            <a:r>
              <a:rPr lang="fa-IR" sz="2400" dirty="0" smtClean="0">
                <a:cs typeface="B Nazanin" panose="00000400000000000000" pitchFamily="2" charset="-78"/>
              </a:rPr>
              <a:t>پروپوزال بعد از ثبت به تایید کارشناس دانشگاه شهید بهشتی می‌رسد، پذیرش نهایی دانشگاه انجام می‌شود. (روند سریع)</a:t>
            </a:r>
          </a:p>
          <a:p>
            <a:pPr algn="just"/>
            <a:r>
              <a:rPr lang="fa-IR" sz="2400" dirty="0" smtClean="0">
                <a:cs typeface="B Nazanin" panose="00000400000000000000" pitchFamily="2" charset="-78"/>
              </a:rPr>
              <a:t>پایان‌نامه/رساله بعد از ثبت در ابتدا به تایید کارشناس ایران داک و سپس برای کارشناس دانشگاه ارسال می‌شود و پذیرش دانشگاه می‌شود. (روند حدود 72 ساعت اداری به طول می‌انجامد)</a:t>
            </a:r>
          </a:p>
          <a:p>
            <a:pPr algn="just"/>
            <a:r>
              <a:rPr lang="fa-IR" sz="2400" dirty="0" smtClean="0">
                <a:cs typeface="B Nazanin" panose="00000400000000000000" pitchFamily="2" charset="-78"/>
              </a:rPr>
              <a:t>متن کامل پروپوزال و پایان‌نامه/رساله جهت بارگذاری در سامانه قرار گیرد. </a:t>
            </a:r>
          </a:p>
          <a:p>
            <a:pPr algn="just"/>
            <a:r>
              <a:rPr lang="fa-IR" sz="2400" dirty="0" smtClean="0">
                <a:cs typeface="B Nazanin" panose="00000400000000000000" pitchFamily="2" charset="-78"/>
              </a:rPr>
              <a:t>دانشجویان بعد از تغییر عنوان، گاها مجددا اقدام به بارگذاری پروپوزال جدید در سامانه می‌نمایند (سبب مشکل می‌شود) بارگذاری دو پروپوزال در یک زمان متخص دانشجویان استعداد درخشان است که در حال خواندن دو ارشد با هم هستند.</a:t>
            </a:r>
          </a:p>
          <a:p>
            <a:pPr algn="just"/>
            <a:r>
              <a:rPr lang="fa-IR" sz="2400" dirty="0" smtClean="0">
                <a:cs typeface="B Nazanin" panose="00000400000000000000" pitchFamily="2" charset="-78"/>
              </a:rPr>
              <a:t>چنانچه از پایان‌نامه/رساله مربوطه، اختراع و یا موارد از این دست در حال استخراج است حتما به کتابخانه مرکزی در قالب نامه اداری اطلاع داده شود جهت درخواست به ایران‌داک برای تغییر زمان در نشان دادن متن کامل پایان‌نامه به کاربران(سامانه گنج)</a:t>
            </a:r>
          </a:p>
          <a:p>
            <a:pPr algn="just"/>
            <a:r>
              <a:rPr lang="fa-IR" sz="2400" dirty="0">
                <a:cs typeface="B Nazanin" panose="00000400000000000000" pitchFamily="2" charset="-78"/>
              </a:rPr>
              <a:t>دانشجویان بعد از ثبت پروپوزال یا پایان‌نامه و پذیرش آنها امکان ویرایش مجدد ندارند و فقط کارشناس ایران‌داک می‌تواند ویرایش مربوطه را اعمال نماید</a:t>
            </a:r>
            <a:r>
              <a:rPr lang="fa-IR" sz="2400" dirty="0" smtClean="0">
                <a:cs typeface="B Nazanin" panose="00000400000000000000" pitchFamily="2" charset="-78"/>
              </a:rPr>
              <a:t>.</a:t>
            </a:r>
          </a:p>
          <a:p>
            <a:pPr algn="just"/>
            <a:r>
              <a:rPr lang="fa-IR" sz="2400" dirty="0" smtClean="0">
                <a:cs typeface="B Nazanin" panose="00000400000000000000" pitchFamily="2" charset="-78"/>
              </a:rPr>
              <a:t>در راستای نگارش پایان‌نامه هر گونه تغییری جزئی و یا کلی اعم از (عنوان پایان‌نامه، اساتید راهنما و مشاور (کاسته و افزوده شدن و یا تغییرات دیگر در این زمینه) باید به اطلاع کتابخانه مرکزی، مرکز اسناد و موزه دانشگاه شهید بهشتی برسد.</a:t>
            </a:r>
          </a:p>
          <a:p>
            <a:pPr algn="just"/>
            <a:r>
              <a:rPr lang="fa-IR" sz="2400" dirty="0" smtClean="0">
                <a:cs typeface="B Nazanin" panose="00000400000000000000" pitchFamily="2" charset="-78"/>
              </a:rPr>
              <a:t>ارسال الگوی نامه تغییر مشخصات پایان‌نامه در سالهای 1399 و 1400 از سوی کتابخانه مرکزی به معاونت پژوهشی کلیه واحدهای دانشگاه</a:t>
            </a:r>
          </a:p>
          <a:p>
            <a:pPr algn="just"/>
            <a:endParaRPr lang="fa-IR" sz="2400" dirty="0" smtClean="0">
              <a:cs typeface="B Nazanin" panose="00000400000000000000" pitchFamily="2" charset="-78"/>
            </a:endParaRPr>
          </a:p>
        </p:txBody>
      </p:sp>
    </p:spTree>
    <p:extLst>
      <p:ext uri="{BB962C8B-B14F-4D97-AF65-F5344CB8AC3E}">
        <p14:creationId xmlns:p14="http://schemas.microsoft.com/office/powerpoint/2010/main" val="1677186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a:p>
        </p:txBody>
      </p:sp>
      <p:pic>
        <p:nvPicPr>
          <p:cNvPr id="6" name="Content Placeholder 3"/>
          <p:cNvPicPr>
            <a:picLocks noGrp="1" noChangeAspect="1"/>
          </p:cNvPicPr>
          <p:nvPr>
            <p:ph idx="1"/>
          </p:nvPr>
        </p:nvPicPr>
        <p:blipFill>
          <a:blip r:embed="rId2"/>
          <a:stretch>
            <a:fillRect/>
          </a:stretch>
        </p:blipFill>
        <p:spPr>
          <a:xfrm>
            <a:off x="1501422" y="722489"/>
            <a:ext cx="9302045" cy="5452533"/>
          </a:xfrm>
          <a:prstGeom prst="rect">
            <a:avLst/>
          </a:prstGeom>
        </p:spPr>
      </p:pic>
      <p:pic>
        <p:nvPicPr>
          <p:cNvPr id="7" name="Picture 6"/>
          <p:cNvPicPr>
            <a:picLocks noChangeAspect="1"/>
          </p:cNvPicPr>
          <p:nvPr/>
        </p:nvPicPr>
        <p:blipFill>
          <a:blip r:embed="rId3"/>
          <a:stretch>
            <a:fillRect/>
          </a:stretch>
        </p:blipFill>
        <p:spPr>
          <a:xfrm>
            <a:off x="1501422" y="527538"/>
            <a:ext cx="9670670" cy="6002216"/>
          </a:xfrm>
          <a:prstGeom prst="rect">
            <a:avLst/>
          </a:prstGeom>
        </p:spPr>
      </p:pic>
    </p:spTree>
    <p:extLst>
      <p:ext uri="{BB962C8B-B14F-4D97-AF65-F5344CB8AC3E}">
        <p14:creationId xmlns:p14="http://schemas.microsoft.com/office/powerpoint/2010/main" val="196059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7569" y="0"/>
            <a:ext cx="12004431" cy="6858000"/>
          </a:xfrm>
          <a:prstGeom prst="rect">
            <a:avLst/>
          </a:prstGeom>
        </p:spPr>
      </p:pic>
      <p:sp>
        <p:nvSpPr>
          <p:cNvPr id="5" name="Rectangle 4"/>
          <p:cNvSpPr/>
          <p:nvPr/>
        </p:nvSpPr>
        <p:spPr>
          <a:xfrm>
            <a:off x="386862" y="1493297"/>
            <a:ext cx="2202350" cy="885092"/>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bg1"/>
                </a:solidFill>
                <a:cs typeface="B Nazanin" panose="00000400000000000000" pitchFamily="2" charset="-78"/>
              </a:rPr>
              <a:t>الگوی نامه</a:t>
            </a:r>
            <a:endParaRPr lang="en-US" sz="24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4271079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6402" y="260694"/>
            <a:ext cx="8911687" cy="958506"/>
          </a:xfrm>
        </p:spPr>
        <p:txBody>
          <a:bodyPr>
            <a:normAutofit/>
          </a:bodyPr>
          <a:lstStyle/>
          <a:p>
            <a:pPr algn="ctr"/>
            <a:r>
              <a:rPr lang="fa-IR" sz="4000" dirty="0" smtClean="0">
                <a:solidFill>
                  <a:srgbClr val="C00000"/>
                </a:solidFill>
                <a:cs typeface="B Nazanin" panose="00000400000000000000" pitchFamily="2" charset="-78"/>
              </a:rPr>
              <a:t>روند ویرایش مشخصات در سامانه ملی:</a:t>
            </a:r>
            <a:endParaRPr lang="en-US" sz="4000" dirty="0">
              <a:solidFill>
                <a:srgbClr val="C00000"/>
              </a:solidFill>
              <a:cs typeface="B Nazanin" panose="00000400000000000000" pitchFamily="2" charset="-78"/>
            </a:endParaRPr>
          </a:p>
        </p:txBody>
      </p:sp>
      <p:sp>
        <p:nvSpPr>
          <p:cNvPr id="3" name="Content Placeholder 2"/>
          <p:cNvSpPr>
            <a:spLocks noGrp="1"/>
          </p:cNvSpPr>
          <p:nvPr>
            <p:ph idx="1"/>
          </p:nvPr>
        </p:nvSpPr>
        <p:spPr>
          <a:xfrm>
            <a:off x="937847" y="1359877"/>
            <a:ext cx="10984522" cy="4551345"/>
          </a:xfrm>
        </p:spPr>
        <p:txBody>
          <a:bodyPr>
            <a:normAutofit/>
          </a:bodyPr>
          <a:lstStyle/>
          <a:p>
            <a:pPr algn="just"/>
            <a:r>
              <a:rPr lang="fa-IR" sz="2000" b="1" dirty="0" smtClean="0">
                <a:cs typeface="B Nazanin" panose="00000400000000000000" pitchFamily="2" charset="-78"/>
              </a:rPr>
              <a:t>ارسال نامه از سوی معاونت پژوهشی واحد مربوطه در قالب ذکر شده خطاب به ریاست کتابخانه مرکزی، مرکز اسناد و موزه</a:t>
            </a:r>
          </a:p>
          <a:p>
            <a:pPr algn="just"/>
            <a:r>
              <a:rPr lang="fa-IR" sz="2000" b="1" dirty="0" smtClean="0">
                <a:cs typeface="B Nazanin" panose="00000400000000000000" pitchFamily="2" charset="-78"/>
              </a:rPr>
              <a:t>ارسال نامه از سوی رئیس کتابخانه مرکزی، مرکز اسناد و موزه خطاب به دکتر علیدوستی ریاست پژوهشگاه </a:t>
            </a:r>
          </a:p>
          <a:p>
            <a:pPr algn="just"/>
            <a:r>
              <a:rPr lang="fa-IR" sz="2000" b="1" dirty="0" smtClean="0">
                <a:cs typeface="B Nazanin" panose="00000400000000000000" pitchFamily="2" charset="-78"/>
              </a:rPr>
              <a:t>دانشجو موظف است پروپوزال جدید خود را در قالب </a:t>
            </a:r>
            <a:r>
              <a:rPr lang="en-US" sz="2000" b="1" dirty="0" smtClean="0">
                <a:cs typeface="B Nazanin" panose="00000400000000000000" pitchFamily="2" charset="-78"/>
              </a:rPr>
              <a:t>Word </a:t>
            </a:r>
            <a:r>
              <a:rPr lang="fa-IR" sz="2000" b="1" dirty="0" smtClean="0">
                <a:cs typeface="B Nazanin" panose="00000400000000000000" pitchFamily="2" charset="-78"/>
              </a:rPr>
              <a:t>و</a:t>
            </a:r>
            <a:r>
              <a:rPr lang="en-US" sz="2000" b="1" dirty="0" smtClean="0">
                <a:cs typeface="B Nazanin" panose="00000400000000000000" pitchFamily="2" charset="-78"/>
              </a:rPr>
              <a:t>Pdf </a:t>
            </a:r>
            <a:r>
              <a:rPr lang="fa-IR" sz="2000" b="1" dirty="0" smtClean="0">
                <a:cs typeface="B Nazanin" panose="00000400000000000000" pitchFamily="2" charset="-78"/>
              </a:rPr>
              <a:t> به ایمیل </a:t>
            </a:r>
            <a:r>
              <a:rPr lang="en-US" sz="2000" b="1" dirty="0" smtClean="0">
                <a:cs typeface="B Nazanin" panose="00000400000000000000" pitchFamily="2" charset="-78"/>
                <a:hlinkClick r:id="rId2"/>
              </a:rPr>
              <a:t>CRM@email.irandoc.ac.ir</a:t>
            </a:r>
            <a:r>
              <a:rPr lang="fa-IR" sz="2000" b="1" dirty="0" smtClean="0">
                <a:cs typeface="B Nazanin" panose="00000400000000000000" pitchFamily="2" charset="-78"/>
              </a:rPr>
              <a:t> ارسال نماید.</a:t>
            </a:r>
          </a:p>
          <a:p>
            <a:pPr marL="0" indent="0" algn="just">
              <a:buNone/>
            </a:pPr>
            <a:endParaRPr lang="en-US" sz="2000" b="1" dirty="0">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82062" y="153507"/>
            <a:ext cx="12109938" cy="6526968"/>
          </a:xfrm>
          <a:prstGeom prst="rect">
            <a:avLst/>
          </a:prstGeom>
        </p:spPr>
      </p:pic>
      <p:pic>
        <p:nvPicPr>
          <p:cNvPr id="6" name="Picture 5"/>
          <p:cNvPicPr>
            <a:picLocks noChangeAspect="1"/>
          </p:cNvPicPr>
          <p:nvPr/>
        </p:nvPicPr>
        <p:blipFill>
          <a:blip r:embed="rId4"/>
          <a:stretch>
            <a:fillRect/>
          </a:stretch>
        </p:blipFill>
        <p:spPr>
          <a:xfrm>
            <a:off x="0" y="153507"/>
            <a:ext cx="12109938" cy="6526968"/>
          </a:xfrm>
          <a:prstGeom prst="rect">
            <a:avLst/>
          </a:prstGeom>
        </p:spPr>
      </p:pic>
    </p:spTree>
    <p:extLst>
      <p:ext uri="{BB962C8B-B14F-4D97-AF65-F5344CB8AC3E}">
        <p14:creationId xmlns:p14="http://schemas.microsoft.com/office/powerpoint/2010/main" val="295665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17" y="0"/>
            <a:ext cx="12026283" cy="1069220"/>
          </a:xfrm>
        </p:spPr>
        <p:txBody>
          <a:bodyPr>
            <a:normAutofit fontScale="90000"/>
          </a:bodyPr>
          <a:lstStyle/>
          <a:p>
            <a:pPr algn="ctr"/>
            <a:r>
              <a:rPr lang="fa-IR" b="1" dirty="0" smtClean="0">
                <a:solidFill>
                  <a:srgbClr val="C00000"/>
                </a:solidFill>
                <a:cs typeface="B Nazanin" panose="00000400000000000000" pitchFamily="2" charset="-78"/>
              </a:rPr>
              <a:t>گزارشی از نامه‌های ارسالی تغییر مشخصات پایان‌نامه‌ها از سوی واحدها در سال1400</a:t>
            </a:r>
            <a:endParaRPr lang="en-US" b="1" dirty="0">
              <a:solidFill>
                <a:srgbClr val="C00000"/>
              </a:solidFill>
              <a:cs typeface="B Nazanin" panose="00000400000000000000" pitchFamily="2" charset="-78"/>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098956054"/>
              </p:ext>
            </p:extLst>
          </p:nvPr>
        </p:nvGraphicFramePr>
        <p:xfrm>
          <a:off x="6739467" y="790222"/>
          <a:ext cx="4960189" cy="5926669"/>
        </p:xfrm>
        <a:graphic>
          <a:graphicData uri="http://schemas.openxmlformats.org/drawingml/2006/table">
            <a:tbl>
              <a:tblPr rtl="1">
                <a:tableStyleId>{5C22544A-7EE6-4342-B048-85BDC9FD1C3A}</a:tableStyleId>
              </a:tblPr>
              <a:tblGrid>
                <a:gridCol w="4022830">
                  <a:extLst>
                    <a:ext uri="{9D8B030D-6E8A-4147-A177-3AD203B41FA5}">
                      <a16:colId xmlns:a16="http://schemas.microsoft.com/office/drawing/2014/main" val="950852768"/>
                    </a:ext>
                  </a:extLst>
                </a:gridCol>
                <a:gridCol w="937359">
                  <a:extLst>
                    <a:ext uri="{9D8B030D-6E8A-4147-A177-3AD203B41FA5}">
                      <a16:colId xmlns:a16="http://schemas.microsoft.com/office/drawing/2014/main" val="3299341098"/>
                    </a:ext>
                  </a:extLst>
                </a:gridCol>
              </a:tblGrid>
              <a:tr h="267454">
                <a:tc>
                  <a:txBody>
                    <a:bodyPr/>
                    <a:lstStyle/>
                    <a:p>
                      <a:pPr algn="r" rtl="1" fontAlgn="b"/>
                      <a:r>
                        <a:rPr lang="fa-IR" sz="1000" u="none" strike="noStrike">
                          <a:effectLst/>
                        </a:rPr>
                        <a:t>دانشکده/پژوهشکده</a:t>
                      </a:r>
                      <a:endParaRPr lang="fa-IR" sz="1000" b="1" i="0" u="none" strike="noStrike">
                        <a:solidFill>
                          <a:srgbClr val="000000"/>
                        </a:solidFill>
                        <a:effectLst/>
                        <a:latin typeface="Calibri" panose="020F0502020204030204" pitchFamily="34" charset="0"/>
                      </a:endParaRPr>
                    </a:p>
                  </a:txBody>
                  <a:tcPr marL="6143" marR="6143" marT="6143" marB="0" anchor="b"/>
                </a:tc>
                <a:tc>
                  <a:txBody>
                    <a:bodyPr/>
                    <a:lstStyle/>
                    <a:p>
                      <a:pPr algn="r" rtl="1" fontAlgn="b"/>
                      <a:r>
                        <a:rPr lang="fa-IR" sz="1000" u="none" strike="noStrike">
                          <a:effectLst/>
                        </a:rPr>
                        <a:t>آمار</a:t>
                      </a:r>
                      <a:endParaRPr lang="fa-IR" sz="1000" b="1"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880992750"/>
                  </a:ext>
                </a:extLst>
              </a:tr>
              <a:tr h="267454">
                <a:tc>
                  <a:txBody>
                    <a:bodyPr/>
                    <a:lstStyle/>
                    <a:p>
                      <a:pPr algn="r" rtl="1" fontAlgn="b"/>
                      <a:r>
                        <a:rPr lang="fa-IR" sz="1000" u="none" strike="noStrike">
                          <a:effectLst/>
                        </a:rPr>
                        <a:t>اعجاز قران</a:t>
                      </a:r>
                      <a:endParaRPr lang="fa-IR" sz="1000" b="1" i="0" u="none" strike="noStrike">
                        <a:solidFill>
                          <a:srgbClr val="000000"/>
                        </a:solidFill>
                        <a:effectLst/>
                        <a:latin typeface="Calibri" panose="020F0502020204030204" pitchFamily="34" charset="0"/>
                      </a:endParaRPr>
                    </a:p>
                  </a:txBody>
                  <a:tcPr marL="6143" marR="6143" marT="6143" marB="0" anchor="b"/>
                </a:tc>
                <a:tc>
                  <a:txBody>
                    <a:bodyPr/>
                    <a:lstStyle/>
                    <a:p>
                      <a:pPr algn="r" rtl="0" fontAlgn="b"/>
                      <a:r>
                        <a:rPr lang="en-US" sz="1000" u="none" strike="noStrike">
                          <a:effectLst/>
                        </a:rPr>
                        <a:t>1</a:t>
                      </a:r>
                      <a:endParaRPr lang="en-US" sz="1000" b="1"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2685567827"/>
                  </a:ext>
                </a:extLst>
              </a:tr>
              <a:tr h="267454">
                <a:tc>
                  <a:txBody>
                    <a:bodyPr/>
                    <a:lstStyle/>
                    <a:p>
                      <a:pPr algn="r" rtl="1" fontAlgn="b"/>
                      <a:r>
                        <a:rPr lang="fa-IR" sz="1000" u="none" strike="noStrike" dirty="0">
                          <a:effectLst/>
                        </a:rPr>
                        <a:t>برق و کنترل</a:t>
                      </a:r>
                      <a:endParaRPr lang="fa-IR" sz="1000" b="1" i="0" u="none" strike="noStrike" dirty="0">
                        <a:solidFill>
                          <a:srgbClr val="000000"/>
                        </a:solidFill>
                        <a:effectLst/>
                        <a:latin typeface="Calibri" panose="020F0502020204030204" pitchFamily="34" charset="0"/>
                      </a:endParaRPr>
                    </a:p>
                  </a:txBody>
                  <a:tcPr marL="6143" marR="6143" marT="6143" marB="0" anchor="b"/>
                </a:tc>
                <a:tc>
                  <a:txBody>
                    <a:bodyPr/>
                    <a:lstStyle/>
                    <a:p>
                      <a:pPr algn="r" rtl="0" fontAlgn="b"/>
                      <a:r>
                        <a:rPr lang="en-US" sz="1000" u="none" strike="noStrike">
                          <a:effectLst/>
                        </a:rPr>
                        <a:t>1</a:t>
                      </a:r>
                      <a:endParaRPr lang="en-US" sz="1000" b="1"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1388906136"/>
                  </a:ext>
                </a:extLst>
              </a:tr>
              <a:tr h="310135">
                <a:tc>
                  <a:txBody>
                    <a:bodyPr/>
                    <a:lstStyle/>
                    <a:p>
                      <a:pPr algn="r" rtl="1" fontAlgn="b"/>
                      <a:r>
                        <a:rPr lang="fa-IR" sz="1000" u="none" strike="noStrike" dirty="0">
                          <a:effectLst/>
                        </a:rPr>
                        <a:t>مطالعات بنیادین و علم و فناوری</a:t>
                      </a:r>
                      <a:endParaRPr lang="fa-IR" sz="1000" b="1" i="0" u="none" strike="noStrike" dirty="0">
                        <a:solidFill>
                          <a:srgbClr val="000000"/>
                        </a:solidFill>
                        <a:effectLst/>
                        <a:latin typeface="Calibri" panose="020F0502020204030204" pitchFamily="34" charset="0"/>
                      </a:endParaRPr>
                    </a:p>
                  </a:txBody>
                  <a:tcPr marL="6143" marR="6143" marT="6143" marB="0" anchor="b"/>
                </a:tc>
                <a:tc>
                  <a:txBody>
                    <a:bodyPr/>
                    <a:lstStyle/>
                    <a:p>
                      <a:pPr algn="r" rtl="0" fontAlgn="b"/>
                      <a:r>
                        <a:rPr lang="en-US" sz="1000" u="none" strike="noStrike">
                          <a:effectLst/>
                        </a:rPr>
                        <a:t>1</a:t>
                      </a:r>
                      <a:endParaRPr lang="en-US" sz="1000" b="1"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2786666423"/>
                  </a:ext>
                </a:extLst>
              </a:tr>
              <a:tr h="267454">
                <a:tc>
                  <a:txBody>
                    <a:bodyPr/>
                    <a:lstStyle/>
                    <a:p>
                      <a:pPr algn="r" rtl="1" fontAlgn="b"/>
                      <a:r>
                        <a:rPr lang="fa-IR" sz="1000" u="none" strike="noStrike">
                          <a:effectLst/>
                        </a:rPr>
                        <a:t>علوم محیطی</a:t>
                      </a:r>
                      <a:endParaRPr lang="fa-IR" sz="1000" b="1" i="0" u="none" strike="noStrike">
                        <a:solidFill>
                          <a:srgbClr val="000000"/>
                        </a:solidFill>
                        <a:effectLst/>
                        <a:latin typeface="Calibri" panose="020F0502020204030204" pitchFamily="34" charset="0"/>
                      </a:endParaRPr>
                    </a:p>
                  </a:txBody>
                  <a:tcPr marL="6143" marR="6143" marT="6143" marB="0" anchor="b"/>
                </a:tc>
                <a:tc>
                  <a:txBody>
                    <a:bodyPr/>
                    <a:lstStyle/>
                    <a:p>
                      <a:pPr algn="r" rtl="0" fontAlgn="b"/>
                      <a:r>
                        <a:rPr lang="en-US" sz="1000" u="none" strike="noStrike">
                          <a:effectLst/>
                        </a:rPr>
                        <a:t>2</a:t>
                      </a:r>
                      <a:endParaRPr lang="en-US" sz="1000" b="1"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1851609551"/>
                  </a:ext>
                </a:extLst>
              </a:tr>
              <a:tr h="267454">
                <a:tc>
                  <a:txBody>
                    <a:bodyPr/>
                    <a:lstStyle/>
                    <a:p>
                      <a:pPr algn="r" rtl="1" fontAlgn="b"/>
                      <a:r>
                        <a:rPr lang="fa-IR" sz="1000" u="none" strike="noStrike">
                          <a:effectLst/>
                        </a:rPr>
                        <a:t>فضای مجازی</a:t>
                      </a:r>
                      <a:endParaRPr lang="fa-IR" sz="1000" b="1" i="0" u="none" strike="noStrike">
                        <a:solidFill>
                          <a:srgbClr val="000000"/>
                        </a:solidFill>
                        <a:effectLst/>
                        <a:latin typeface="Calibri" panose="020F0502020204030204" pitchFamily="34" charset="0"/>
                      </a:endParaRPr>
                    </a:p>
                  </a:txBody>
                  <a:tcPr marL="6143" marR="6143" marT="6143" marB="0" anchor="b"/>
                </a:tc>
                <a:tc>
                  <a:txBody>
                    <a:bodyPr/>
                    <a:lstStyle/>
                    <a:p>
                      <a:pPr algn="r" rtl="0" fontAlgn="b"/>
                      <a:r>
                        <a:rPr lang="en-US" sz="1000" u="none" strike="noStrike">
                          <a:effectLst/>
                        </a:rPr>
                        <a:t>2</a:t>
                      </a:r>
                      <a:endParaRPr lang="en-US" sz="1000" b="1"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3603809276"/>
                  </a:ext>
                </a:extLst>
              </a:tr>
              <a:tr h="267454">
                <a:tc>
                  <a:txBody>
                    <a:bodyPr/>
                    <a:lstStyle/>
                    <a:p>
                      <a:pPr algn="r" rtl="1" fontAlgn="b"/>
                      <a:r>
                        <a:rPr lang="fa-IR" sz="1000" u="none" strike="noStrike">
                          <a:effectLst/>
                        </a:rPr>
                        <a:t>مدیریت و حسابداری</a:t>
                      </a:r>
                      <a:endParaRPr lang="fa-IR" sz="1000" b="1" i="0" u="none" strike="noStrike">
                        <a:solidFill>
                          <a:srgbClr val="000000"/>
                        </a:solidFill>
                        <a:effectLst/>
                        <a:latin typeface="Calibri" panose="020F0502020204030204" pitchFamily="34" charset="0"/>
                      </a:endParaRPr>
                    </a:p>
                  </a:txBody>
                  <a:tcPr marL="6143" marR="6143" marT="6143" marB="0" anchor="b"/>
                </a:tc>
                <a:tc>
                  <a:txBody>
                    <a:bodyPr/>
                    <a:lstStyle/>
                    <a:p>
                      <a:pPr algn="r" rtl="0" fontAlgn="b"/>
                      <a:r>
                        <a:rPr lang="en-US" sz="1000" u="none" strike="noStrike">
                          <a:effectLst/>
                        </a:rPr>
                        <a:t>2</a:t>
                      </a:r>
                      <a:endParaRPr lang="en-US" sz="1000" b="1"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554042500"/>
                  </a:ext>
                </a:extLst>
              </a:tr>
              <a:tr h="267454">
                <a:tc>
                  <a:txBody>
                    <a:bodyPr/>
                    <a:lstStyle/>
                    <a:p>
                      <a:pPr algn="r" rtl="1" fontAlgn="b"/>
                      <a:r>
                        <a:rPr lang="fa-IR" sz="1000" u="none" strike="noStrike">
                          <a:effectLst/>
                        </a:rPr>
                        <a:t>ادبیات و علوم انسانی</a:t>
                      </a:r>
                      <a:endParaRPr lang="fa-IR" sz="1000" b="1" i="0" u="none" strike="noStrike">
                        <a:solidFill>
                          <a:srgbClr val="000000"/>
                        </a:solidFill>
                        <a:effectLst/>
                        <a:latin typeface="Calibri" panose="020F0502020204030204" pitchFamily="34" charset="0"/>
                      </a:endParaRPr>
                    </a:p>
                  </a:txBody>
                  <a:tcPr marL="6143" marR="6143" marT="6143" marB="0" anchor="b"/>
                </a:tc>
                <a:tc>
                  <a:txBody>
                    <a:bodyPr/>
                    <a:lstStyle/>
                    <a:p>
                      <a:pPr algn="r" rtl="0" fontAlgn="b"/>
                      <a:r>
                        <a:rPr lang="en-US" sz="1000" u="none" strike="noStrike">
                          <a:effectLst/>
                        </a:rPr>
                        <a:t>3</a:t>
                      </a:r>
                      <a:endParaRPr lang="en-US" sz="1000" b="1"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1278043088"/>
                  </a:ext>
                </a:extLst>
              </a:tr>
              <a:tr h="267454">
                <a:tc>
                  <a:txBody>
                    <a:bodyPr/>
                    <a:lstStyle/>
                    <a:p>
                      <a:pPr algn="r" rtl="1" fontAlgn="b"/>
                      <a:r>
                        <a:rPr lang="fa-IR" sz="1000" u="none" strike="noStrike">
                          <a:effectLst/>
                        </a:rPr>
                        <a:t>مکانیک و مهندسی انرژی</a:t>
                      </a:r>
                      <a:endParaRPr lang="fa-IR" sz="1000" b="1" i="0" u="none" strike="noStrike">
                        <a:solidFill>
                          <a:srgbClr val="000000"/>
                        </a:solidFill>
                        <a:effectLst/>
                        <a:latin typeface="Calibri" panose="020F0502020204030204" pitchFamily="34" charset="0"/>
                      </a:endParaRPr>
                    </a:p>
                  </a:txBody>
                  <a:tcPr marL="6143" marR="6143" marT="6143" marB="0" anchor="b"/>
                </a:tc>
                <a:tc>
                  <a:txBody>
                    <a:bodyPr/>
                    <a:lstStyle/>
                    <a:p>
                      <a:pPr algn="r" rtl="0" fontAlgn="b"/>
                      <a:r>
                        <a:rPr lang="en-US" sz="1000" u="none" strike="noStrike">
                          <a:effectLst/>
                        </a:rPr>
                        <a:t>4</a:t>
                      </a:r>
                      <a:endParaRPr lang="en-US" sz="1000" b="1"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3362326380"/>
                  </a:ext>
                </a:extLst>
              </a:tr>
              <a:tr h="267454">
                <a:tc>
                  <a:txBody>
                    <a:bodyPr/>
                    <a:lstStyle/>
                    <a:p>
                      <a:pPr algn="r" rtl="1" fontAlgn="b"/>
                      <a:r>
                        <a:rPr lang="fa-IR" sz="1000" u="none" strike="noStrike">
                          <a:effectLst/>
                        </a:rPr>
                        <a:t>علوم ورزشی و تندرستی</a:t>
                      </a:r>
                      <a:endParaRPr lang="fa-IR" sz="1000" b="1" i="0" u="none" strike="noStrike">
                        <a:solidFill>
                          <a:srgbClr val="000000"/>
                        </a:solidFill>
                        <a:effectLst/>
                        <a:latin typeface="Calibri" panose="020F0502020204030204" pitchFamily="34" charset="0"/>
                      </a:endParaRPr>
                    </a:p>
                  </a:txBody>
                  <a:tcPr marL="6143" marR="6143" marT="6143" marB="0" anchor="b"/>
                </a:tc>
                <a:tc>
                  <a:txBody>
                    <a:bodyPr/>
                    <a:lstStyle/>
                    <a:p>
                      <a:pPr algn="r" rtl="0" fontAlgn="b"/>
                      <a:r>
                        <a:rPr lang="en-US" sz="1000" u="none" strike="noStrike">
                          <a:effectLst/>
                        </a:rPr>
                        <a:t>5</a:t>
                      </a:r>
                      <a:endParaRPr lang="en-US" sz="1000" b="1"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1842917195"/>
                  </a:ext>
                </a:extLst>
              </a:tr>
              <a:tr h="267454">
                <a:tc>
                  <a:txBody>
                    <a:bodyPr/>
                    <a:lstStyle/>
                    <a:p>
                      <a:pPr algn="r" rtl="1" fontAlgn="b"/>
                      <a:r>
                        <a:rPr lang="fa-IR" sz="1000" u="none" strike="noStrike">
                          <a:effectLst/>
                        </a:rPr>
                        <a:t>فیزیک</a:t>
                      </a:r>
                      <a:endParaRPr lang="fa-IR" sz="1000" b="1" i="0" u="none" strike="noStrike">
                        <a:solidFill>
                          <a:srgbClr val="000000"/>
                        </a:solidFill>
                        <a:effectLst/>
                        <a:latin typeface="Calibri" panose="020F0502020204030204" pitchFamily="34" charset="0"/>
                      </a:endParaRPr>
                    </a:p>
                  </a:txBody>
                  <a:tcPr marL="6143" marR="6143" marT="6143" marB="0" anchor="b"/>
                </a:tc>
                <a:tc>
                  <a:txBody>
                    <a:bodyPr/>
                    <a:lstStyle/>
                    <a:p>
                      <a:pPr algn="r" rtl="0" fontAlgn="b"/>
                      <a:r>
                        <a:rPr lang="en-US" sz="1000" u="none" strike="noStrike">
                          <a:effectLst/>
                        </a:rPr>
                        <a:t>6</a:t>
                      </a:r>
                      <a:endParaRPr lang="en-US" sz="1000" b="1"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2507971125"/>
                  </a:ext>
                </a:extLst>
              </a:tr>
              <a:tr h="267454">
                <a:tc>
                  <a:txBody>
                    <a:bodyPr/>
                    <a:lstStyle/>
                    <a:p>
                      <a:pPr algn="r" rtl="1" fontAlgn="b"/>
                      <a:r>
                        <a:rPr lang="fa-IR" sz="1000" u="none" strike="noStrike">
                          <a:effectLst/>
                        </a:rPr>
                        <a:t>برق و الکترونیک</a:t>
                      </a:r>
                      <a:endParaRPr lang="fa-IR" sz="1000" b="1" i="0" u="none" strike="noStrike">
                        <a:solidFill>
                          <a:srgbClr val="000000"/>
                        </a:solidFill>
                        <a:effectLst/>
                        <a:latin typeface="Calibri" panose="020F0502020204030204" pitchFamily="34" charset="0"/>
                      </a:endParaRPr>
                    </a:p>
                  </a:txBody>
                  <a:tcPr marL="6143" marR="6143" marT="6143" marB="0" anchor="b"/>
                </a:tc>
                <a:tc>
                  <a:txBody>
                    <a:bodyPr/>
                    <a:lstStyle/>
                    <a:p>
                      <a:pPr algn="r" rtl="0" fontAlgn="b"/>
                      <a:r>
                        <a:rPr lang="en-US" sz="1000" u="none" strike="noStrike">
                          <a:effectLst/>
                        </a:rPr>
                        <a:t>7</a:t>
                      </a:r>
                      <a:endParaRPr lang="en-US" sz="1000" b="1"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1098542099"/>
                  </a:ext>
                </a:extLst>
              </a:tr>
              <a:tr h="267454">
                <a:tc>
                  <a:txBody>
                    <a:bodyPr/>
                    <a:lstStyle/>
                    <a:p>
                      <a:pPr algn="r" rtl="1" fontAlgn="b"/>
                      <a:r>
                        <a:rPr lang="fa-IR" sz="1000" u="none" strike="noStrike">
                          <a:effectLst/>
                        </a:rPr>
                        <a:t>معماری و شهرسازی</a:t>
                      </a:r>
                      <a:endParaRPr lang="fa-IR" sz="1000" b="1" i="0" u="none" strike="noStrike">
                        <a:solidFill>
                          <a:srgbClr val="000000"/>
                        </a:solidFill>
                        <a:effectLst/>
                        <a:latin typeface="Calibri" panose="020F0502020204030204" pitchFamily="34" charset="0"/>
                      </a:endParaRPr>
                    </a:p>
                  </a:txBody>
                  <a:tcPr marL="6143" marR="6143" marT="6143" marB="0" anchor="b"/>
                </a:tc>
                <a:tc>
                  <a:txBody>
                    <a:bodyPr/>
                    <a:lstStyle/>
                    <a:p>
                      <a:pPr algn="r" rtl="0" fontAlgn="b"/>
                      <a:r>
                        <a:rPr lang="en-US" sz="1000" u="none" strike="noStrike">
                          <a:effectLst/>
                        </a:rPr>
                        <a:t>8</a:t>
                      </a:r>
                      <a:endParaRPr lang="en-US" sz="1000" b="1"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3948538053"/>
                  </a:ext>
                </a:extLst>
              </a:tr>
              <a:tr h="267454">
                <a:tc>
                  <a:txBody>
                    <a:bodyPr/>
                    <a:lstStyle/>
                    <a:p>
                      <a:pPr algn="r" rtl="1" fontAlgn="b"/>
                      <a:r>
                        <a:rPr lang="fa-IR" sz="1000" u="none" strike="noStrike">
                          <a:effectLst/>
                        </a:rPr>
                        <a:t>مهندسی هسته ای</a:t>
                      </a:r>
                      <a:endParaRPr lang="fa-IR" sz="1000" b="1" i="0" u="none" strike="noStrike">
                        <a:solidFill>
                          <a:srgbClr val="000000"/>
                        </a:solidFill>
                        <a:effectLst/>
                        <a:latin typeface="Calibri" panose="020F0502020204030204" pitchFamily="34" charset="0"/>
                      </a:endParaRPr>
                    </a:p>
                  </a:txBody>
                  <a:tcPr marL="6143" marR="6143" marT="6143" marB="0" anchor="b"/>
                </a:tc>
                <a:tc>
                  <a:txBody>
                    <a:bodyPr/>
                    <a:lstStyle/>
                    <a:p>
                      <a:pPr algn="r" rtl="0" fontAlgn="b"/>
                      <a:r>
                        <a:rPr lang="en-US" sz="1000" u="none" strike="noStrike">
                          <a:effectLst/>
                        </a:rPr>
                        <a:t>8</a:t>
                      </a:r>
                      <a:endParaRPr lang="en-US" sz="1000" b="1"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3986894800"/>
                  </a:ext>
                </a:extLst>
              </a:tr>
              <a:tr h="267454">
                <a:tc>
                  <a:txBody>
                    <a:bodyPr/>
                    <a:lstStyle/>
                    <a:p>
                      <a:pPr algn="r" rtl="1" fontAlgn="b"/>
                      <a:r>
                        <a:rPr lang="fa-IR" sz="1000" u="none" strike="noStrike">
                          <a:effectLst/>
                        </a:rPr>
                        <a:t>علوم زمین</a:t>
                      </a:r>
                      <a:endParaRPr lang="fa-IR" sz="1000" b="1" i="0" u="none" strike="noStrike">
                        <a:solidFill>
                          <a:srgbClr val="000000"/>
                        </a:solidFill>
                        <a:effectLst/>
                        <a:latin typeface="Calibri" panose="020F0502020204030204" pitchFamily="34" charset="0"/>
                      </a:endParaRPr>
                    </a:p>
                  </a:txBody>
                  <a:tcPr marL="6143" marR="6143" marT="6143" marB="0" anchor="b"/>
                </a:tc>
                <a:tc>
                  <a:txBody>
                    <a:bodyPr/>
                    <a:lstStyle/>
                    <a:p>
                      <a:pPr algn="r" rtl="0" fontAlgn="b"/>
                      <a:r>
                        <a:rPr lang="en-US" sz="1000" u="none" strike="noStrike">
                          <a:effectLst/>
                        </a:rPr>
                        <a:t>9</a:t>
                      </a:r>
                      <a:endParaRPr lang="en-US" sz="1000" b="1"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3705501274"/>
                  </a:ext>
                </a:extLst>
              </a:tr>
              <a:tr h="267454">
                <a:tc>
                  <a:txBody>
                    <a:bodyPr/>
                    <a:lstStyle/>
                    <a:p>
                      <a:pPr algn="r" rtl="1" fontAlgn="b"/>
                      <a:r>
                        <a:rPr lang="fa-IR" sz="1000" u="none" strike="noStrike">
                          <a:effectLst/>
                        </a:rPr>
                        <a:t>علوم تربیتی و روانشناسی</a:t>
                      </a:r>
                      <a:endParaRPr lang="fa-IR" sz="1000" b="1" i="0" u="none" strike="noStrike">
                        <a:solidFill>
                          <a:srgbClr val="000000"/>
                        </a:solidFill>
                        <a:effectLst/>
                        <a:latin typeface="Calibri" panose="020F0502020204030204" pitchFamily="34" charset="0"/>
                      </a:endParaRPr>
                    </a:p>
                  </a:txBody>
                  <a:tcPr marL="6143" marR="6143" marT="6143" marB="0" anchor="b"/>
                </a:tc>
                <a:tc>
                  <a:txBody>
                    <a:bodyPr/>
                    <a:lstStyle/>
                    <a:p>
                      <a:pPr algn="r" rtl="0" fontAlgn="b"/>
                      <a:r>
                        <a:rPr lang="en-US" sz="1000" u="none" strike="noStrike">
                          <a:effectLst/>
                        </a:rPr>
                        <a:t>10</a:t>
                      </a:r>
                      <a:endParaRPr lang="en-US" sz="1000" b="1"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2425476244"/>
                  </a:ext>
                </a:extLst>
              </a:tr>
              <a:tr h="267454">
                <a:tc>
                  <a:txBody>
                    <a:bodyPr/>
                    <a:lstStyle/>
                    <a:p>
                      <a:pPr algn="r" rtl="1" fontAlgn="b"/>
                      <a:r>
                        <a:rPr lang="fa-IR" sz="1000" u="none" strike="noStrike">
                          <a:effectLst/>
                        </a:rPr>
                        <a:t>مرکز تحقیقات پروتئین</a:t>
                      </a:r>
                      <a:endParaRPr lang="fa-IR" sz="1000" b="1" i="0" u="none" strike="noStrike">
                        <a:solidFill>
                          <a:srgbClr val="000000"/>
                        </a:solidFill>
                        <a:effectLst/>
                        <a:latin typeface="Calibri" panose="020F0502020204030204" pitchFamily="34" charset="0"/>
                      </a:endParaRPr>
                    </a:p>
                  </a:txBody>
                  <a:tcPr marL="6143" marR="6143" marT="6143" marB="0" anchor="b"/>
                </a:tc>
                <a:tc>
                  <a:txBody>
                    <a:bodyPr/>
                    <a:lstStyle/>
                    <a:p>
                      <a:pPr algn="r" rtl="0" fontAlgn="b"/>
                      <a:r>
                        <a:rPr lang="en-US" sz="1000" u="none" strike="noStrike">
                          <a:effectLst/>
                        </a:rPr>
                        <a:t>13</a:t>
                      </a:r>
                      <a:endParaRPr lang="en-US" sz="1000" b="1"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2405379038"/>
                  </a:ext>
                </a:extLst>
              </a:tr>
              <a:tr h="267454">
                <a:tc>
                  <a:txBody>
                    <a:bodyPr/>
                    <a:lstStyle/>
                    <a:p>
                      <a:pPr algn="r" rtl="1" fontAlgn="b"/>
                      <a:r>
                        <a:rPr lang="fa-IR" sz="1000" u="none" strike="noStrike">
                          <a:effectLst/>
                        </a:rPr>
                        <a:t>گیاهان و مواد اولیه داروئی</a:t>
                      </a:r>
                      <a:endParaRPr lang="fa-IR" sz="1000" b="1" i="0" u="none" strike="noStrike">
                        <a:solidFill>
                          <a:srgbClr val="000000"/>
                        </a:solidFill>
                        <a:effectLst/>
                        <a:latin typeface="Calibri" panose="020F0502020204030204" pitchFamily="34" charset="0"/>
                      </a:endParaRPr>
                    </a:p>
                  </a:txBody>
                  <a:tcPr marL="6143" marR="6143" marT="6143" marB="0" anchor="b"/>
                </a:tc>
                <a:tc>
                  <a:txBody>
                    <a:bodyPr/>
                    <a:lstStyle/>
                    <a:p>
                      <a:pPr algn="r" rtl="0" fontAlgn="b"/>
                      <a:r>
                        <a:rPr lang="en-US" sz="1000" u="none" strike="noStrike">
                          <a:effectLst/>
                        </a:rPr>
                        <a:t>15</a:t>
                      </a:r>
                      <a:endParaRPr lang="en-US" sz="1000" b="1"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2914101597"/>
                  </a:ext>
                </a:extLst>
              </a:tr>
              <a:tr h="267454">
                <a:tc>
                  <a:txBody>
                    <a:bodyPr/>
                    <a:lstStyle/>
                    <a:p>
                      <a:pPr algn="r" rtl="1" fontAlgn="b"/>
                      <a:r>
                        <a:rPr lang="fa-IR" sz="1000" u="none" strike="noStrike">
                          <a:effectLst/>
                        </a:rPr>
                        <a:t>علوم شیمی و نفت</a:t>
                      </a:r>
                      <a:endParaRPr lang="fa-IR" sz="1000" b="1" i="0" u="none" strike="noStrike">
                        <a:solidFill>
                          <a:srgbClr val="000000"/>
                        </a:solidFill>
                        <a:effectLst/>
                        <a:latin typeface="Calibri" panose="020F0502020204030204" pitchFamily="34" charset="0"/>
                      </a:endParaRPr>
                    </a:p>
                  </a:txBody>
                  <a:tcPr marL="6143" marR="6143" marT="6143" marB="0" anchor="b"/>
                </a:tc>
                <a:tc>
                  <a:txBody>
                    <a:bodyPr/>
                    <a:lstStyle/>
                    <a:p>
                      <a:pPr algn="r" rtl="0" fontAlgn="b"/>
                      <a:r>
                        <a:rPr lang="en-US" sz="1000" u="none" strike="noStrike">
                          <a:effectLst/>
                        </a:rPr>
                        <a:t>16</a:t>
                      </a:r>
                      <a:endParaRPr lang="en-US" sz="1000" b="1"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957062274"/>
                  </a:ext>
                </a:extLst>
              </a:tr>
              <a:tr h="267454">
                <a:tc>
                  <a:txBody>
                    <a:bodyPr/>
                    <a:lstStyle/>
                    <a:p>
                      <a:pPr algn="r" rtl="1" fontAlgn="b"/>
                      <a:r>
                        <a:rPr lang="fa-IR" sz="1000" u="none" strike="noStrike">
                          <a:effectLst/>
                        </a:rPr>
                        <a:t>خانواده</a:t>
                      </a:r>
                      <a:endParaRPr lang="fa-IR" sz="1000" b="1" i="0" u="none" strike="noStrike">
                        <a:solidFill>
                          <a:srgbClr val="000000"/>
                        </a:solidFill>
                        <a:effectLst/>
                        <a:latin typeface="Calibri" panose="020F0502020204030204" pitchFamily="34" charset="0"/>
                      </a:endParaRPr>
                    </a:p>
                  </a:txBody>
                  <a:tcPr marL="6143" marR="6143" marT="6143" marB="0" anchor="b"/>
                </a:tc>
                <a:tc>
                  <a:txBody>
                    <a:bodyPr/>
                    <a:lstStyle/>
                    <a:p>
                      <a:pPr algn="r" rtl="0" fontAlgn="b"/>
                      <a:r>
                        <a:rPr lang="en-US" sz="1000" u="none" strike="noStrike">
                          <a:effectLst/>
                        </a:rPr>
                        <a:t>21</a:t>
                      </a:r>
                      <a:endParaRPr lang="en-US" sz="1000" b="1"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1346253284"/>
                  </a:ext>
                </a:extLst>
              </a:tr>
              <a:tr h="267454">
                <a:tc>
                  <a:txBody>
                    <a:bodyPr/>
                    <a:lstStyle/>
                    <a:p>
                      <a:pPr algn="r" rtl="1" fontAlgn="b"/>
                      <a:r>
                        <a:rPr lang="fa-IR" sz="1000" u="none" strike="noStrike">
                          <a:effectLst/>
                        </a:rPr>
                        <a:t>علوم و فناوری زیستی</a:t>
                      </a:r>
                      <a:endParaRPr lang="fa-IR" sz="1000" b="1" i="0" u="none" strike="noStrike">
                        <a:solidFill>
                          <a:srgbClr val="000000"/>
                        </a:solidFill>
                        <a:effectLst/>
                        <a:latin typeface="Calibri" panose="020F0502020204030204" pitchFamily="34" charset="0"/>
                      </a:endParaRPr>
                    </a:p>
                  </a:txBody>
                  <a:tcPr marL="6143" marR="6143" marT="6143" marB="0" anchor="b"/>
                </a:tc>
                <a:tc>
                  <a:txBody>
                    <a:bodyPr/>
                    <a:lstStyle/>
                    <a:p>
                      <a:pPr algn="r" rtl="0" fontAlgn="b"/>
                      <a:r>
                        <a:rPr lang="en-US" sz="1000" u="none" strike="noStrike">
                          <a:effectLst/>
                        </a:rPr>
                        <a:t>31</a:t>
                      </a:r>
                      <a:endParaRPr lang="en-US" sz="1000" b="1" i="0" u="none" strike="noStrike">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1190711043"/>
                  </a:ext>
                </a:extLst>
              </a:tr>
              <a:tr h="267454">
                <a:tc>
                  <a:txBody>
                    <a:bodyPr/>
                    <a:lstStyle/>
                    <a:p>
                      <a:pPr algn="l" rtl="0" fontAlgn="b"/>
                      <a:endParaRPr lang="en-US" sz="1000" b="1" i="0" u="none" strike="noStrike">
                        <a:solidFill>
                          <a:srgbClr val="000000"/>
                        </a:solidFill>
                        <a:effectLst/>
                        <a:latin typeface="Calibri" panose="020F0502020204030204" pitchFamily="34" charset="0"/>
                      </a:endParaRPr>
                    </a:p>
                  </a:txBody>
                  <a:tcPr marL="6143" marR="6143" marT="6143" marB="0" anchor="b"/>
                </a:tc>
                <a:tc>
                  <a:txBody>
                    <a:bodyPr/>
                    <a:lstStyle/>
                    <a:p>
                      <a:pPr algn="r" rtl="0" fontAlgn="b"/>
                      <a:r>
                        <a:rPr lang="en-US" sz="1000" u="none" strike="noStrike" dirty="0">
                          <a:effectLst/>
                        </a:rPr>
                        <a:t>165</a:t>
                      </a:r>
                      <a:endParaRPr lang="en-US" sz="1000" b="1" i="0" u="none" strike="noStrike" dirty="0">
                        <a:solidFill>
                          <a:srgbClr val="000000"/>
                        </a:solidFill>
                        <a:effectLst/>
                        <a:latin typeface="Calibri" panose="020F0502020204030204" pitchFamily="34" charset="0"/>
                      </a:endParaRPr>
                    </a:p>
                  </a:txBody>
                  <a:tcPr marL="6143" marR="6143" marT="6143" marB="0" anchor="b"/>
                </a:tc>
                <a:extLst>
                  <a:ext uri="{0D108BD9-81ED-4DB2-BD59-A6C34878D82A}">
                    <a16:rowId xmlns:a16="http://schemas.microsoft.com/office/drawing/2014/main" val="2376118103"/>
                  </a:ext>
                </a:extLst>
              </a:tr>
            </a:tbl>
          </a:graphicData>
        </a:graphic>
      </p:graphicFrame>
      <mc:AlternateContent xmlns:mc="http://schemas.openxmlformats.org/markup-compatibility/2006">
        <mc:Choice xmlns:cx1="http://schemas.microsoft.com/office/drawing/2015/9/8/chartex" xmlns="" Requires="cx1">
          <p:graphicFrame>
            <p:nvGraphicFramePr>
              <p:cNvPr id="10" name="Chart 9"/>
              <p:cNvGraphicFramePr/>
              <p:nvPr>
                <p:extLst>
                  <p:ext uri="{D42A27DB-BD31-4B8C-83A1-F6EECF244321}">
                    <p14:modId xmlns:p14="http://schemas.microsoft.com/office/powerpoint/2010/main" val="2858266673"/>
                  </p:ext>
                </p:extLst>
              </p:nvPr>
            </p:nvGraphicFramePr>
            <p:xfrm>
              <a:off x="165717" y="2018303"/>
              <a:ext cx="6148388" cy="3943350"/>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10" name="Chart 9"/>
              <p:cNvPicPr>
                <a:picLocks noGrp="1" noRot="1" noChangeAspect="1" noMove="1" noResize="1" noEditPoints="1" noAdjustHandles="1" noChangeArrowheads="1" noChangeShapeType="1"/>
              </p:cNvPicPr>
              <p:nvPr/>
            </p:nvPicPr>
            <p:blipFill>
              <a:blip r:embed="rId3"/>
              <a:stretch>
                <a:fillRect/>
              </a:stretch>
            </p:blipFill>
            <p:spPr>
              <a:xfrm>
                <a:off x="165717" y="2018303"/>
                <a:ext cx="6148388" cy="3943350"/>
              </a:xfrm>
              <a:prstGeom prst="rect">
                <a:avLst/>
              </a:prstGeom>
            </p:spPr>
          </p:pic>
        </mc:Fallback>
      </mc:AlternateContent>
    </p:spTree>
    <p:extLst>
      <p:ext uri="{BB962C8B-B14F-4D97-AF65-F5344CB8AC3E}">
        <p14:creationId xmlns:p14="http://schemas.microsoft.com/office/powerpoint/2010/main" val="1777675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6268" y="519289"/>
            <a:ext cx="10329334" cy="1117600"/>
          </a:xfrm>
        </p:spPr>
        <p:txBody>
          <a:bodyPr>
            <a:normAutofit fontScale="90000"/>
          </a:bodyPr>
          <a:lstStyle/>
          <a:p>
            <a:pPr algn="just"/>
            <a:r>
              <a:rPr lang="fa-IR" b="1" dirty="0" smtClean="0">
                <a:solidFill>
                  <a:srgbClr val="C00000"/>
                </a:solidFill>
                <a:cs typeface="B Nazanin" panose="00000400000000000000" pitchFamily="2" charset="-78"/>
              </a:rPr>
              <a:t>درخواست در ارتباط با تغییر مشخصات پایان‌نامه‌ها از واحدهای دانشگاه</a:t>
            </a:r>
            <a:endParaRPr lang="en-US" b="1" dirty="0">
              <a:solidFill>
                <a:srgbClr val="C00000"/>
              </a:solidFill>
              <a:cs typeface="B Nazanin" panose="00000400000000000000" pitchFamily="2" charset="-78"/>
            </a:endParaRPr>
          </a:p>
        </p:txBody>
      </p:sp>
      <p:sp>
        <p:nvSpPr>
          <p:cNvPr id="3" name="Content Placeholder 2"/>
          <p:cNvSpPr>
            <a:spLocks noGrp="1"/>
          </p:cNvSpPr>
          <p:nvPr>
            <p:ph idx="1"/>
          </p:nvPr>
        </p:nvSpPr>
        <p:spPr>
          <a:xfrm>
            <a:off x="812800" y="1783644"/>
            <a:ext cx="11187288" cy="4861355"/>
          </a:xfrm>
        </p:spPr>
        <p:txBody>
          <a:bodyPr/>
          <a:lstStyle/>
          <a:p>
            <a:r>
              <a:rPr lang="fa-IR" sz="2000" b="1" dirty="0" smtClean="0">
                <a:cs typeface="B Nazanin" panose="00000400000000000000" pitchFamily="2" charset="-78"/>
              </a:rPr>
              <a:t>ارسال نامه به ریاست کتابخانه مرکزی حتما بر اساس الگوی مشخص شده باشد.</a:t>
            </a:r>
          </a:p>
          <a:p>
            <a:r>
              <a:rPr lang="fa-IR" sz="2000" b="1" dirty="0" smtClean="0">
                <a:cs typeface="B Nazanin" panose="00000400000000000000" pitchFamily="2" charset="-78"/>
              </a:rPr>
              <a:t>تغییر مشخصات اعم از (عنوان، اساتید راهنما و مشاور و غیره) در کمترین تعداد صورت گیرد .</a:t>
            </a:r>
          </a:p>
          <a:p>
            <a:r>
              <a:rPr lang="fa-IR" sz="2000" b="1" dirty="0" smtClean="0">
                <a:cs typeface="B Nazanin" panose="00000400000000000000" pitchFamily="2" charset="-78"/>
              </a:rPr>
              <a:t>بعضا برخی از دانشجویان متاسفانه تا 3 نامه جهت تغییرات مکرر در پایان‌نامه برایشان ارسال می‌گردد.</a:t>
            </a:r>
          </a:p>
          <a:p>
            <a:pPr marL="0" indent="0">
              <a:buNone/>
            </a:pPr>
            <a:endParaRPr lang="fa-IR" sz="2000" b="1" dirty="0" smtClean="0">
              <a:cs typeface="B Nazanin" panose="00000400000000000000" pitchFamily="2" charset="-78"/>
            </a:endParaRPr>
          </a:p>
          <a:p>
            <a:endParaRPr lang="en-US" dirty="0"/>
          </a:p>
        </p:txBody>
      </p:sp>
    </p:spTree>
    <p:extLst>
      <p:ext uri="{BB962C8B-B14F-4D97-AF65-F5344CB8AC3E}">
        <p14:creationId xmlns:p14="http://schemas.microsoft.com/office/powerpoint/2010/main" val="3817352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lgn="ctr">
              <a:buNone/>
            </a:pPr>
            <a:r>
              <a:rPr lang="fa-IR" sz="4000" b="1" dirty="0" smtClean="0">
                <a:solidFill>
                  <a:srgbClr val="002060"/>
                </a:solidFill>
                <a:cs typeface="B Nazanin" panose="00000400000000000000" pitchFamily="2" charset="-78"/>
              </a:rPr>
              <a:t>كانال تلگرام </a:t>
            </a:r>
            <a:r>
              <a:rPr lang="fa-IR" sz="4000" b="1" dirty="0">
                <a:solidFill>
                  <a:srgbClr val="002060"/>
                </a:solidFill>
                <a:cs typeface="B Nazanin" panose="00000400000000000000" pitchFamily="2" charset="-78"/>
              </a:rPr>
              <a:t>كتابخانه مركزي،مرکز اسناد و </a:t>
            </a:r>
            <a:r>
              <a:rPr lang="fa-IR" sz="4000" b="1" dirty="0" smtClean="0">
                <a:solidFill>
                  <a:srgbClr val="002060"/>
                </a:solidFill>
                <a:cs typeface="B Nazanin" panose="00000400000000000000" pitchFamily="2" charset="-78"/>
              </a:rPr>
              <a:t>موزه </a:t>
            </a:r>
            <a:r>
              <a:rPr lang="en-US" sz="4000" b="1" dirty="0" smtClean="0">
                <a:solidFill>
                  <a:srgbClr val="002060"/>
                </a:solidFill>
                <a:cs typeface="B Nazanin" panose="00000400000000000000" pitchFamily="2" charset="-78"/>
              </a:rPr>
              <a:t>https</a:t>
            </a:r>
            <a:r>
              <a:rPr lang="en-US" sz="4000" b="1" dirty="0">
                <a:solidFill>
                  <a:srgbClr val="002060"/>
                </a:solidFill>
                <a:cs typeface="B Nazanin" panose="00000400000000000000" pitchFamily="2" charset="-78"/>
              </a:rPr>
              <a:t>://</a:t>
            </a:r>
            <a:r>
              <a:rPr lang="en-US" sz="4000" b="1" dirty="0" smtClean="0">
                <a:solidFill>
                  <a:srgbClr val="002060"/>
                </a:solidFill>
                <a:cs typeface="B Nazanin" panose="00000400000000000000" pitchFamily="2" charset="-78"/>
              </a:rPr>
              <a:t>t.me/sbulib</a:t>
            </a:r>
            <a:endParaRPr lang="fa-IR" sz="4000" b="1" dirty="0" smtClean="0">
              <a:solidFill>
                <a:srgbClr val="002060"/>
              </a:solidFill>
              <a:cs typeface="B Nazanin" panose="00000400000000000000" pitchFamily="2" charset="-78"/>
            </a:endParaRPr>
          </a:p>
          <a:p>
            <a:pPr marL="0" indent="0" algn="ctr">
              <a:buNone/>
            </a:pPr>
            <a:r>
              <a:rPr lang="fa-IR" sz="4000" b="1" dirty="0" smtClean="0">
                <a:solidFill>
                  <a:srgbClr val="002060"/>
                </a:solidFill>
                <a:cs typeface="B Nazanin" panose="00000400000000000000" pitchFamily="2" charset="-78"/>
              </a:rPr>
              <a:t>اینستاگرام </a:t>
            </a:r>
            <a:r>
              <a:rPr lang="fa-IR" sz="4000" b="1" dirty="0">
                <a:solidFill>
                  <a:srgbClr val="002060"/>
                </a:solidFill>
                <a:cs typeface="B Nazanin" panose="00000400000000000000" pitchFamily="2" charset="-78"/>
              </a:rPr>
              <a:t>کتابخانه مرکزی،مرکز اسناد و </a:t>
            </a:r>
            <a:r>
              <a:rPr lang="fa-IR" sz="4000" b="1" dirty="0" smtClean="0">
                <a:solidFill>
                  <a:srgbClr val="002060"/>
                </a:solidFill>
                <a:cs typeface="B Nazanin" panose="00000400000000000000" pitchFamily="2" charset="-78"/>
              </a:rPr>
              <a:t> موزه</a:t>
            </a:r>
          </a:p>
          <a:p>
            <a:pPr marL="0" indent="0" algn="ctr">
              <a:buNone/>
            </a:pPr>
            <a:r>
              <a:rPr lang="en-US" sz="4000" b="1" dirty="0" smtClean="0">
                <a:solidFill>
                  <a:srgbClr val="002060"/>
                </a:solidFill>
                <a:cs typeface="B Nazanin" panose="00000400000000000000" pitchFamily="2" charset="-78"/>
              </a:rPr>
              <a:t>Instagram.com/</a:t>
            </a:r>
            <a:r>
              <a:rPr lang="en-US" sz="4000" b="1" dirty="0" err="1" smtClean="0">
                <a:solidFill>
                  <a:srgbClr val="002060"/>
                </a:solidFill>
                <a:cs typeface="B Nazanin" panose="00000400000000000000" pitchFamily="2" charset="-78"/>
              </a:rPr>
              <a:t>lib.sbu</a:t>
            </a:r>
            <a:endParaRPr lang="fa-IR" sz="4000" b="1" dirty="0">
              <a:solidFill>
                <a:srgbClr val="002060"/>
              </a:solidFill>
              <a:cs typeface="B Nazanin" panose="00000400000000000000" pitchFamily="2" charset="-78"/>
            </a:endParaRPr>
          </a:p>
          <a:p>
            <a:pPr marL="0" indent="0" algn="ctr">
              <a:buNone/>
            </a:pPr>
            <a:r>
              <a:rPr lang="fa-IR" sz="4000" b="1" dirty="0">
                <a:solidFill>
                  <a:srgbClr val="002060"/>
                </a:solidFill>
                <a:cs typeface="B Nazanin" panose="00000400000000000000" pitchFamily="2" charset="-78"/>
              </a:rPr>
              <a:t>ایمیل روابط عمومی کتابخانه مرکزی،مرکز اسناد و </a:t>
            </a:r>
            <a:r>
              <a:rPr lang="fa-IR" sz="4000" b="1" dirty="0" smtClean="0">
                <a:solidFill>
                  <a:srgbClr val="002060"/>
                </a:solidFill>
                <a:cs typeface="B Nazanin" panose="00000400000000000000" pitchFamily="2" charset="-78"/>
              </a:rPr>
              <a:t>موزه</a:t>
            </a:r>
            <a:endParaRPr lang="fa-IR" sz="4000" b="1" dirty="0">
              <a:solidFill>
                <a:srgbClr val="002060"/>
              </a:solidFill>
              <a:cs typeface="B Nazanin" panose="00000400000000000000" pitchFamily="2" charset="-78"/>
            </a:endParaRPr>
          </a:p>
          <a:p>
            <a:pPr marL="0" indent="0" algn="ctr">
              <a:buNone/>
            </a:pPr>
            <a:r>
              <a:rPr lang="en-US" sz="4000" b="1" dirty="0" smtClean="0">
                <a:solidFill>
                  <a:srgbClr val="002060"/>
                </a:solidFill>
                <a:cs typeface="B Nazanin" panose="00000400000000000000" pitchFamily="2" charset="-78"/>
              </a:rPr>
              <a:t>lib.sbu@gmail.com</a:t>
            </a:r>
            <a:endParaRPr lang="en-US" sz="4000" b="1" dirty="0">
              <a:solidFill>
                <a:srgbClr val="002060"/>
              </a:solidFill>
              <a:cs typeface="B Nazanin" panose="00000400000000000000" pitchFamily="2" charset="-78"/>
            </a:endParaRPr>
          </a:p>
        </p:txBody>
      </p:sp>
    </p:spTree>
    <p:extLst>
      <p:ext uri="{BB962C8B-B14F-4D97-AF65-F5344CB8AC3E}">
        <p14:creationId xmlns:p14="http://schemas.microsoft.com/office/powerpoint/2010/main" val="1059882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fa-IR" sz="4000" dirty="0" smtClean="0">
              <a:solidFill>
                <a:srgbClr val="C00000"/>
              </a:solidFill>
              <a:cs typeface="B Nazanin" panose="00000400000000000000" pitchFamily="2" charset="-78"/>
            </a:endParaRPr>
          </a:p>
          <a:p>
            <a:pPr marL="0" indent="0" algn="ctr">
              <a:buNone/>
            </a:pPr>
            <a:r>
              <a:rPr lang="fa-IR" sz="4000" dirty="0" smtClean="0">
                <a:solidFill>
                  <a:srgbClr val="C00000"/>
                </a:solidFill>
                <a:cs typeface="B Nazanin" panose="00000400000000000000" pitchFamily="2" charset="-78"/>
              </a:rPr>
              <a:t>سپاس </a:t>
            </a:r>
            <a:r>
              <a:rPr lang="fa-IR" sz="4000" dirty="0">
                <a:solidFill>
                  <a:srgbClr val="C00000"/>
                </a:solidFill>
                <a:cs typeface="B Nazanin" panose="00000400000000000000" pitchFamily="2" charset="-78"/>
              </a:rPr>
              <a:t>بیکران از توجه شما</a:t>
            </a:r>
          </a:p>
          <a:p>
            <a:endParaRPr lang="en-US" dirty="0"/>
          </a:p>
        </p:txBody>
      </p:sp>
    </p:spTree>
    <p:extLst>
      <p:ext uri="{BB962C8B-B14F-4D97-AF65-F5344CB8AC3E}">
        <p14:creationId xmlns:p14="http://schemas.microsoft.com/office/powerpoint/2010/main" val="2798381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3" y="92887"/>
            <a:ext cx="8304566" cy="812804"/>
          </a:xfrm>
        </p:spPr>
        <p:txBody>
          <a:bodyPr>
            <a:normAutofit/>
          </a:bodyPr>
          <a:lstStyle/>
          <a:p>
            <a:pPr algn="ctr"/>
            <a:r>
              <a:rPr lang="fa-IR" sz="4000" b="1" dirty="0" smtClean="0">
                <a:solidFill>
                  <a:srgbClr val="C00000"/>
                </a:solidFill>
                <a:cs typeface="B Nazanin" panose="00000400000000000000" pitchFamily="2" charset="-78"/>
              </a:rPr>
              <a:t>توضیحات کلی</a:t>
            </a:r>
            <a:endParaRPr lang="fa-IR" sz="4000" b="1" dirty="0">
              <a:solidFill>
                <a:srgbClr val="C00000"/>
              </a:solidFill>
              <a:cs typeface="B Nazanin" panose="00000400000000000000" pitchFamily="2" charset="-78"/>
            </a:endParaRPr>
          </a:p>
        </p:txBody>
      </p:sp>
      <p:sp>
        <p:nvSpPr>
          <p:cNvPr id="3" name="Content Placeholder 2"/>
          <p:cNvSpPr>
            <a:spLocks noGrp="1"/>
          </p:cNvSpPr>
          <p:nvPr>
            <p:ph idx="1"/>
          </p:nvPr>
        </p:nvSpPr>
        <p:spPr>
          <a:xfrm>
            <a:off x="383179" y="1314995"/>
            <a:ext cx="11808821" cy="3413760"/>
          </a:xfrm>
        </p:spPr>
        <p:txBody>
          <a:bodyPr>
            <a:noAutofit/>
          </a:bodyPr>
          <a:lstStyle/>
          <a:p>
            <a:r>
              <a:rPr lang="fa-IR" sz="2000" b="1" dirty="0" smtClean="0">
                <a:cs typeface="B Nazanin" panose="00000400000000000000" pitchFamily="2" charset="-78"/>
              </a:rPr>
              <a:t>قرارداد دانشگاه شهید بهشتی با ایران‌داک جهت این امر؟</a:t>
            </a:r>
            <a:r>
              <a:rPr lang="en-US" sz="2000" b="1" dirty="0" smtClean="0">
                <a:cs typeface="B Nazanin" panose="00000400000000000000" pitchFamily="2" charset="-78"/>
              </a:rPr>
              <a:t> </a:t>
            </a:r>
            <a:r>
              <a:rPr lang="fa-IR" sz="2000" b="1" dirty="0">
                <a:cs typeface="B Nazanin" panose="00000400000000000000" pitchFamily="2" charset="-78"/>
              </a:rPr>
              <a:t> </a:t>
            </a:r>
            <a:r>
              <a:rPr lang="fa-IR" sz="2000" b="1" dirty="0" smtClean="0">
                <a:cs typeface="B Nazanin" panose="00000400000000000000" pitchFamily="2" charset="-78"/>
              </a:rPr>
              <a:t>1397</a:t>
            </a:r>
          </a:p>
          <a:p>
            <a:pPr marL="0" indent="0">
              <a:buNone/>
            </a:pPr>
            <a:endParaRPr lang="fa-IR" sz="2000" b="1" dirty="0">
              <a:cs typeface="B Nazanin" panose="00000400000000000000" pitchFamily="2" charset="-78"/>
            </a:endParaRPr>
          </a:p>
          <a:p>
            <a:r>
              <a:rPr lang="fa-IR" sz="2000" b="1" dirty="0" smtClean="0">
                <a:cs typeface="B Nazanin" panose="00000400000000000000" pitchFamily="2" charset="-78"/>
              </a:rPr>
              <a:t>طبق بررسی‌های انجام شده در دانشگاه‌های مختلف همتراز دانشگاه شهید بهشتی</a:t>
            </a:r>
            <a:r>
              <a:rPr lang="en-US" sz="2000" b="1" dirty="0" smtClean="0">
                <a:cs typeface="B Nazanin" panose="00000400000000000000" pitchFamily="2" charset="-78"/>
              </a:rPr>
              <a:t>   </a:t>
            </a:r>
            <a:endParaRPr lang="fa-IR" sz="2000" b="1" dirty="0" smtClean="0">
              <a:cs typeface="B Nazanin" panose="00000400000000000000" pitchFamily="2" charset="-78"/>
            </a:endParaRPr>
          </a:p>
          <a:p>
            <a:pPr marL="0" indent="0">
              <a:buNone/>
            </a:pPr>
            <a:endParaRPr lang="fa-IR" sz="2000" b="1" dirty="0" smtClean="0">
              <a:cs typeface="B Nazanin" panose="00000400000000000000" pitchFamily="2" charset="-78"/>
            </a:endParaRPr>
          </a:p>
          <a:p>
            <a:r>
              <a:rPr lang="fa-IR" sz="2000" b="1" dirty="0" smtClean="0">
                <a:cs typeface="B Nazanin" panose="00000400000000000000" pitchFamily="2" charset="-78"/>
              </a:rPr>
              <a:t>دریافت ایمیل دانشگاهی اساتید محترم (تعداد:868) جهت </a:t>
            </a:r>
            <a:r>
              <a:rPr lang="fa-IR" sz="2000" b="1" dirty="0" smtClean="0">
                <a:solidFill>
                  <a:srgbClr val="C00000"/>
                </a:solidFill>
                <a:cs typeface="B Nazanin" panose="00000400000000000000" pitchFamily="2" charset="-78"/>
              </a:rPr>
              <a:t>عضویت در سامانه همانندجویی </a:t>
            </a:r>
            <a:r>
              <a:rPr lang="fa-IR" sz="2000" b="1" dirty="0" smtClean="0">
                <a:cs typeface="B Nazanin" panose="00000400000000000000" pitchFamily="2" charset="-78"/>
              </a:rPr>
              <a:t>دانشگاه شهید بهشتی توسط نماینده دانشگاه</a:t>
            </a:r>
          </a:p>
          <a:p>
            <a:pPr marL="0" indent="0">
              <a:buNone/>
            </a:pPr>
            <a:endParaRPr lang="fa-IR" sz="2000" b="1" dirty="0" smtClean="0">
              <a:cs typeface="B Nazanin" panose="00000400000000000000" pitchFamily="2" charset="-78"/>
            </a:endParaRPr>
          </a:p>
          <a:p>
            <a:r>
              <a:rPr lang="fa-IR" sz="2000" b="1" dirty="0" smtClean="0">
                <a:cs typeface="B Nazanin" panose="00000400000000000000" pitchFamily="2" charset="-78"/>
              </a:rPr>
              <a:t>تهیه راهنمای تکمیل عضویت اساتید و استفاده از سامانه همانندجویی (تهیه توسط کتابخانه مرکزی، مرکز اسناد و موزه)</a:t>
            </a:r>
          </a:p>
          <a:p>
            <a:pPr marL="0" indent="0">
              <a:buNone/>
            </a:pPr>
            <a:endParaRPr lang="fa-IR" sz="2000" b="1" dirty="0" smtClean="0">
              <a:cs typeface="B Nazanin" panose="00000400000000000000" pitchFamily="2" charset="-78"/>
            </a:endParaRPr>
          </a:p>
          <a:p>
            <a:r>
              <a:rPr lang="fa-IR" sz="2000" b="1" dirty="0" smtClean="0">
                <a:cs typeface="B Nazanin" panose="00000400000000000000" pitchFamily="2" charset="-78"/>
              </a:rPr>
              <a:t>ایمیل عضویت اساتید به ایمیل دانشگاهی ایشان در قسمت </a:t>
            </a:r>
            <a:r>
              <a:rPr lang="en-US" sz="2000" b="1" dirty="0" smtClean="0">
                <a:cs typeface="B Nazanin" panose="00000400000000000000" pitchFamily="2" charset="-78"/>
              </a:rPr>
              <a:t>Inbox</a:t>
            </a:r>
            <a:r>
              <a:rPr lang="fa-IR" sz="2000" b="1" dirty="0" smtClean="0">
                <a:cs typeface="B Nazanin" panose="00000400000000000000" pitchFamily="2" charset="-78"/>
              </a:rPr>
              <a:t> یا </a:t>
            </a:r>
            <a:r>
              <a:rPr lang="en-US" sz="2000" b="1" dirty="0" smtClean="0">
                <a:solidFill>
                  <a:srgbClr val="C00000"/>
                </a:solidFill>
                <a:cs typeface="B Nazanin" panose="00000400000000000000" pitchFamily="2" charset="-78"/>
              </a:rPr>
              <a:t>Junk email</a:t>
            </a:r>
            <a:r>
              <a:rPr lang="fa-IR" sz="2000" b="1" dirty="0" smtClean="0">
                <a:cs typeface="B Nazanin" panose="00000400000000000000" pitchFamily="2" charset="-78"/>
              </a:rPr>
              <a:t> ارسال گردید</a:t>
            </a:r>
            <a:r>
              <a:rPr lang="fa-IR" sz="2400" b="1" dirty="0" smtClean="0">
                <a:cs typeface="B Nazanin" panose="00000400000000000000" pitchFamily="2" charset="-78"/>
              </a:rPr>
              <a:t>.</a:t>
            </a:r>
          </a:p>
          <a:p>
            <a:endParaRPr lang="fa-IR" sz="2400" b="1" dirty="0">
              <a:cs typeface="B Nazanin" panose="00000400000000000000" pitchFamily="2" charset="-78"/>
            </a:endParaRPr>
          </a:p>
          <a:p>
            <a:r>
              <a:rPr lang="fa-IR" sz="2000" b="1" dirty="0" smtClean="0">
                <a:cs typeface="B Nazanin" panose="00000400000000000000" pitchFamily="2" charset="-78"/>
              </a:rPr>
              <a:t>کارگاه برای کارشناسان آموزشی و پژوهشی دانشگاه در تاریخ 1397/12/13 برگزار شد.</a:t>
            </a:r>
          </a:p>
          <a:p>
            <a:pPr marL="0" indent="0">
              <a:buNone/>
            </a:pPr>
            <a:endParaRPr lang="fa-IR" sz="2400" b="1" dirty="0">
              <a:cs typeface="B Nazanin" panose="00000400000000000000" pitchFamily="2" charset="-78"/>
            </a:endParaRPr>
          </a:p>
          <a:p>
            <a:pPr marL="0" indent="0">
              <a:buNone/>
            </a:pPr>
            <a:endParaRPr lang="fa-IR" sz="2400" b="1" dirty="0" smtClean="0">
              <a:cs typeface="B Nazanin" panose="00000400000000000000" pitchFamily="2" charset="-78"/>
            </a:endParaRPr>
          </a:p>
          <a:p>
            <a:pPr marL="0" indent="0">
              <a:buNone/>
            </a:pPr>
            <a:endParaRPr lang="fa-IR" sz="2400" b="1" dirty="0" smtClean="0">
              <a:solidFill>
                <a:srgbClr val="C00000"/>
              </a:solidFill>
              <a:cs typeface="B Nazanin" panose="00000400000000000000" pitchFamily="2" charset="-78"/>
            </a:endParaRPr>
          </a:p>
          <a:p>
            <a:endParaRPr lang="fa-IR" sz="2400" b="1" dirty="0" smtClean="0">
              <a:solidFill>
                <a:srgbClr val="C00000"/>
              </a:solidFill>
              <a:cs typeface="B Nazanin" panose="00000400000000000000" pitchFamily="2" charset="-78"/>
            </a:endParaRPr>
          </a:p>
          <a:p>
            <a:pPr marL="0" indent="0">
              <a:buNone/>
            </a:pPr>
            <a:endParaRPr lang="fa-IR" sz="2400" b="1" dirty="0" smtClean="0">
              <a:solidFill>
                <a:srgbClr val="C00000"/>
              </a:solidFill>
              <a:cs typeface="B Nazanin" panose="00000400000000000000" pitchFamily="2" charset="-78"/>
            </a:endParaRPr>
          </a:p>
          <a:p>
            <a:pPr marL="0" indent="0">
              <a:buNone/>
            </a:pPr>
            <a:endParaRPr lang="fa-IR" sz="2400" b="1" dirty="0" smtClean="0">
              <a:solidFill>
                <a:srgbClr val="C00000"/>
              </a:solidFill>
              <a:cs typeface="B Nazanin" panose="00000400000000000000" pitchFamily="2" charset="-78"/>
            </a:endParaRPr>
          </a:p>
          <a:p>
            <a:endParaRPr lang="fa-IR" sz="2400" b="1" dirty="0" smtClean="0">
              <a:cs typeface="B Nazanin" panose="00000400000000000000" pitchFamily="2" charset="-78"/>
            </a:endParaRPr>
          </a:p>
          <a:p>
            <a:pPr marL="0" indent="0">
              <a:buNone/>
            </a:pPr>
            <a:endParaRPr lang="fa-IR" sz="2400" b="1" dirty="0" smtClean="0">
              <a:cs typeface="B Nazanin" panose="00000400000000000000" pitchFamily="2" charset="-78"/>
            </a:endParaRPr>
          </a:p>
          <a:p>
            <a:pPr marL="0" indent="0">
              <a:buNone/>
            </a:pPr>
            <a:endParaRPr lang="fa-IR" sz="2400" b="1" dirty="0" smtClean="0">
              <a:cs typeface="B Nazanin" panose="00000400000000000000" pitchFamily="2" charset="-78"/>
            </a:endParaRPr>
          </a:p>
          <a:p>
            <a:pPr marL="0" indent="0">
              <a:buNone/>
            </a:pPr>
            <a:endParaRPr lang="fa-IR" sz="2400" b="1" dirty="0" smtClean="0">
              <a:cs typeface="B Nazanin" panose="00000400000000000000" pitchFamily="2" charset="-78"/>
            </a:endParaRPr>
          </a:p>
          <a:p>
            <a:pPr marL="0" indent="0">
              <a:buNone/>
            </a:pPr>
            <a:endParaRPr lang="fa-IR" sz="2400" b="1" dirty="0" smtClean="0">
              <a:cs typeface="B Nazanin" panose="00000400000000000000" pitchFamily="2" charset="-78"/>
            </a:endParaRPr>
          </a:p>
        </p:txBody>
      </p:sp>
      <p:sp>
        <p:nvSpPr>
          <p:cNvPr id="7" name="Rectangle 6"/>
          <p:cNvSpPr/>
          <p:nvPr/>
        </p:nvSpPr>
        <p:spPr>
          <a:xfrm>
            <a:off x="2118440" y="1663337"/>
            <a:ext cx="2612572" cy="1358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solidFill>
                  <a:srgbClr val="C00000"/>
                </a:solidFill>
                <a:cs typeface="B Nazanin" panose="00000400000000000000" pitchFamily="2" charset="-78"/>
              </a:rPr>
              <a:t>1. توسط دانشجو</a:t>
            </a:r>
          </a:p>
          <a:p>
            <a:pPr algn="ctr"/>
            <a:endParaRPr lang="fa-IR" sz="2000" b="1" dirty="0" smtClean="0">
              <a:solidFill>
                <a:schemeClr val="tx1"/>
              </a:solidFill>
              <a:cs typeface="B Nazanin" panose="00000400000000000000" pitchFamily="2" charset="-78"/>
            </a:endParaRPr>
          </a:p>
          <a:p>
            <a:pPr algn="ctr"/>
            <a:r>
              <a:rPr lang="fa-IR" sz="2000" b="1" dirty="0" smtClean="0">
                <a:solidFill>
                  <a:schemeClr val="tx1"/>
                </a:solidFill>
                <a:cs typeface="B Nazanin" panose="00000400000000000000" pitchFamily="2" charset="-78"/>
              </a:rPr>
              <a:t>2.توسط استاد راهنمای اول</a:t>
            </a:r>
            <a:endParaRPr lang="fa-IR" sz="2000" b="1" dirty="0">
              <a:solidFill>
                <a:schemeClr val="tx1"/>
              </a:solidFill>
              <a:cs typeface="B Nazanin" panose="00000400000000000000" pitchFamily="2" charset="-78"/>
            </a:endParaRPr>
          </a:p>
        </p:txBody>
      </p:sp>
      <p:sp>
        <p:nvSpPr>
          <p:cNvPr id="8" name="Right Bracket 7"/>
          <p:cNvSpPr/>
          <p:nvPr/>
        </p:nvSpPr>
        <p:spPr>
          <a:xfrm>
            <a:off x="4295584" y="1759132"/>
            <a:ext cx="435428" cy="1166948"/>
          </a:xfrm>
          <a:prstGeom prst="rightBracket">
            <a:avLst>
              <a:gd name="adj" fmla="val 12333"/>
            </a:avLst>
          </a:prstGeom>
        </p:spPr>
        <p:style>
          <a:lnRef idx="3">
            <a:schemeClr val="accent3"/>
          </a:lnRef>
          <a:fillRef idx="0">
            <a:schemeClr val="accent3"/>
          </a:fillRef>
          <a:effectRef idx="2">
            <a:schemeClr val="accent3"/>
          </a:effectRef>
          <a:fontRef idx="minor">
            <a:schemeClr val="tx1"/>
          </a:fontRef>
        </p:style>
        <p:txBody>
          <a:bodyPr rtlCol="1" anchor="ctr"/>
          <a:lstStyle/>
          <a:p>
            <a:pPr algn="ctr"/>
            <a:endParaRPr lang="fa-IR"/>
          </a:p>
        </p:txBody>
      </p:sp>
    </p:spTree>
    <p:extLst>
      <p:ext uri="{BB962C8B-B14F-4D97-AF65-F5344CB8AC3E}">
        <p14:creationId xmlns:p14="http://schemas.microsoft.com/office/powerpoint/2010/main" val="1318085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864" y="2542073"/>
            <a:ext cx="10345782" cy="786679"/>
          </a:xfrm>
        </p:spPr>
        <p:txBody>
          <a:bodyPr/>
          <a:lstStyle/>
          <a:p>
            <a:pPr algn="ctr"/>
            <a:r>
              <a:rPr lang="fa-IR" b="1" dirty="0" smtClean="0">
                <a:solidFill>
                  <a:srgbClr val="C00000"/>
                </a:solidFill>
                <a:cs typeface="B Nazanin" panose="00000400000000000000" pitchFamily="2" charset="-78"/>
              </a:rPr>
              <a:t>فعال شدن سامانه همانندجویی اساتید دانشگاه</a:t>
            </a:r>
            <a:endParaRPr lang="fa-IR" b="1" dirty="0">
              <a:solidFill>
                <a:srgbClr val="C00000"/>
              </a:solidFill>
              <a:cs typeface="B Nazanin" panose="00000400000000000000" pitchFamily="2" charset="-78"/>
            </a:endParaRPr>
          </a:p>
        </p:txBody>
      </p:sp>
      <p:sp>
        <p:nvSpPr>
          <p:cNvPr id="3" name="Content Placeholder 2"/>
          <p:cNvSpPr>
            <a:spLocks noGrp="1"/>
          </p:cNvSpPr>
          <p:nvPr>
            <p:ph idx="1"/>
          </p:nvPr>
        </p:nvSpPr>
        <p:spPr>
          <a:xfrm>
            <a:off x="987136" y="1872146"/>
            <a:ext cx="10692246" cy="3905199"/>
          </a:xfrm>
        </p:spPr>
        <p:txBody>
          <a:bodyPr>
            <a:normAutofit/>
          </a:bodyPr>
          <a:lstStyle/>
          <a:p>
            <a:pPr marL="0" indent="0">
              <a:buNone/>
            </a:pPr>
            <a:endParaRPr lang="fa-IR" sz="2400" dirty="0" smtClean="0">
              <a:cs typeface="B Nazanin" panose="00000400000000000000" pitchFamily="2" charset="-78"/>
            </a:endParaRPr>
          </a:p>
          <a:p>
            <a:pPr marL="0" indent="0">
              <a:buNone/>
            </a:pPr>
            <a:endParaRPr lang="fa-IR" sz="2400" dirty="0">
              <a:cs typeface="B Nazanin" panose="00000400000000000000" pitchFamily="2" charset="-78"/>
            </a:endParaRPr>
          </a:p>
        </p:txBody>
      </p:sp>
    </p:spTree>
    <p:extLst>
      <p:ext uri="{BB962C8B-B14F-4D97-AF65-F5344CB8AC3E}">
        <p14:creationId xmlns:p14="http://schemas.microsoft.com/office/powerpoint/2010/main" val="2343565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 y="0"/>
            <a:ext cx="12192000" cy="6930736"/>
          </a:xfrm>
          <a:prstGeom prst="rect">
            <a:avLst/>
          </a:prstGeom>
        </p:spPr>
      </p:pic>
      <p:sp>
        <p:nvSpPr>
          <p:cNvPr id="3" name="Rectangle 2"/>
          <p:cNvSpPr/>
          <p:nvPr/>
        </p:nvSpPr>
        <p:spPr>
          <a:xfrm>
            <a:off x="3614572" y="779416"/>
            <a:ext cx="6868391" cy="1257300"/>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rtl="1"/>
            <a:r>
              <a:rPr lang="fa-IR" sz="2400" dirty="0" smtClean="0">
                <a:cs typeface="B Nazanin" panose="00000400000000000000" pitchFamily="2" charset="-78"/>
              </a:rPr>
              <a:t>1. اطلاع </a:t>
            </a:r>
            <a:r>
              <a:rPr lang="fa-IR" sz="2400" dirty="0">
                <a:cs typeface="B Nazanin" panose="00000400000000000000" pitchFamily="2" charset="-78"/>
              </a:rPr>
              <a:t>از طریق ایمیل </a:t>
            </a:r>
            <a:r>
              <a:rPr lang="en-US" sz="2400" dirty="0">
                <a:cs typeface="B Nazanin" panose="00000400000000000000" pitchFamily="2" charset="-78"/>
              </a:rPr>
              <a:t>lib.sbu@gmail.com</a:t>
            </a:r>
          </a:p>
          <a:p>
            <a:pPr algn="ctr" rtl="1"/>
            <a:r>
              <a:rPr lang="fa-IR" sz="2400" dirty="0" smtClean="0">
                <a:cs typeface="B Nazanin" panose="00000400000000000000" pitchFamily="2" charset="-78"/>
              </a:rPr>
              <a:t>2. ارسال </a:t>
            </a:r>
            <a:r>
              <a:rPr lang="fa-IR" sz="2400" dirty="0">
                <a:cs typeface="B Nazanin" panose="00000400000000000000" pitchFamily="2" charset="-78"/>
              </a:rPr>
              <a:t>مجدد رایانامه و گذرواژه به ایمیل دانشگاهی شما</a:t>
            </a:r>
          </a:p>
        </p:txBody>
      </p:sp>
    </p:spTree>
    <p:extLst>
      <p:ext uri="{BB962C8B-B14F-4D97-AF65-F5344CB8AC3E}">
        <p14:creationId xmlns:p14="http://schemas.microsoft.com/office/powerpoint/2010/main" val="2196582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932023"/>
          </a:xfrm>
          <a:prstGeom prst="rect">
            <a:avLst/>
          </a:prstGeom>
        </p:spPr>
      </p:pic>
      <p:sp>
        <p:nvSpPr>
          <p:cNvPr id="6" name="Up Arrow 5"/>
          <p:cNvSpPr/>
          <p:nvPr/>
        </p:nvSpPr>
        <p:spPr>
          <a:xfrm rot="1911245">
            <a:off x="975361" y="1593668"/>
            <a:ext cx="862149" cy="1079863"/>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solidFill>
                <a:srgbClr val="C00000"/>
              </a:solidFill>
            </a:endParaRPr>
          </a:p>
        </p:txBody>
      </p:sp>
    </p:spTree>
    <p:extLst>
      <p:ext uri="{BB962C8B-B14F-4D97-AF65-F5344CB8AC3E}">
        <p14:creationId xmlns:p14="http://schemas.microsoft.com/office/powerpoint/2010/main" val="1051116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149" y="145139"/>
            <a:ext cx="11138262" cy="1280890"/>
          </a:xfrm>
        </p:spPr>
        <p:txBody>
          <a:bodyPr/>
          <a:lstStyle/>
          <a:p>
            <a:pPr algn="ctr"/>
            <a:r>
              <a:rPr lang="en-US" b="1" dirty="0" smtClean="0">
                <a:solidFill>
                  <a:srgbClr val="C00000"/>
                </a:solidFill>
                <a:cs typeface="B Nazanin" panose="00000400000000000000" pitchFamily="2" charset="-78"/>
              </a:rPr>
              <a:t>Copy/paste </a:t>
            </a:r>
            <a:r>
              <a:rPr lang="fa-IR" b="1" dirty="0" smtClean="0">
                <a:solidFill>
                  <a:srgbClr val="C00000"/>
                </a:solidFill>
                <a:cs typeface="B Nazanin" panose="00000400000000000000" pitchFamily="2" charset="-78"/>
              </a:rPr>
              <a:t> نمودن رایانامه و گذرواژه از سوی ایمیل ارسالی</a:t>
            </a:r>
            <a:endParaRPr lang="fa-IR" b="1" dirty="0">
              <a:solidFill>
                <a:srgbClr val="C00000"/>
              </a:solidFill>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972880" y="1031965"/>
            <a:ext cx="8808331" cy="5669280"/>
          </a:xfrm>
          <a:prstGeom prst="rect">
            <a:avLst/>
          </a:prstGeom>
        </p:spPr>
      </p:pic>
    </p:spTree>
    <p:extLst>
      <p:ext uri="{BB962C8B-B14F-4D97-AF65-F5344CB8AC3E}">
        <p14:creationId xmlns:p14="http://schemas.microsoft.com/office/powerpoint/2010/main" val="2743381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751908" y="78375"/>
            <a:ext cx="9325495" cy="6653349"/>
          </a:xfrm>
          <a:prstGeom prst="rect">
            <a:avLst/>
          </a:prstGeom>
        </p:spPr>
      </p:pic>
      <p:sp>
        <p:nvSpPr>
          <p:cNvPr id="5" name="Rectangle 4"/>
          <p:cNvSpPr/>
          <p:nvPr/>
        </p:nvSpPr>
        <p:spPr>
          <a:xfrm>
            <a:off x="165463" y="2324097"/>
            <a:ext cx="2586445" cy="2161903"/>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800" b="1" dirty="0" smtClean="0">
                <a:solidFill>
                  <a:srgbClr val="C00000"/>
                </a:solidFill>
                <a:cs typeface="B Nazanin" panose="00000400000000000000" pitchFamily="2" charset="-78"/>
              </a:rPr>
              <a:t>ویرایش مشخصات</a:t>
            </a:r>
            <a:endParaRPr lang="fa-IR" sz="2800"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1894173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452845" y="104503"/>
            <a:ext cx="11564982" cy="6670766"/>
          </a:xfrm>
          <a:prstGeom prst="rect">
            <a:avLst/>
          </a:prstGeom>
        </p:spPr>
      </p:pic>
      <p:sp>
        <p:nvSpPr>
          <p:cNvPr id="6" name="Striped Right Arrow 5"/>
          <p:cNvSpPr/>
          <p:nvPr/>
        </p:nvSpPr>
        <p:spPr>
          <a:xfrm>
            <a:off x="7184572" y="3230880"/>
            <a:ext cx="870857" cy="566057"/>
          </a:xfrm>
          <a:prstGeom prst="stripedRightArrow">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p>
        </p:txBody>
      </p:sp>
      <p:sp>
        <p:nvSpPr>
          <p:cNvPr id="7" name="Striped Right Arrow 6"/>
          <p:cNvSpPr/>
          <p:nvPr/>
        </p:nvSpPr>
        <p:spPr>
          <a:xfrm rot="7052231">
            <a:off x="10210801" y="2559959"/>
            <a:ext cx="870857" cy="566057"/>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p>
        </p:txBody>
      </p:sp>
      <p:sp>
        <p:nvSpPr>
          <p:cNvPr id="8" name="Striped Right Arrow 7"/>
          <p:cNvSpPr/>
          <p:nvPr/>
        </p:nvSpPr>
        <p:spPr>
          <a:xfrm>
            <a:off x="6953795" y="4839788"/>
            <a:ext cx="870857" cy="566057"/>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p>
        </p:txBody>
      </p:sp>
      <p:sp>
        <p:nvSpPr>
          <p:cNvPr id="9" name="Rounded Rectangle 8"/>
          <p:cNvSpPr/>
          <p:nvPr/>
        </p:nvSpPr>
        <p:spPr>
          <a:xfrm>
            <a:off x="10361898" y="1445623"/>
            <a:ext cx="1602376" cy="88041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000" b="1" dirty="0" smtClean="0">
                <a:solidFill>
                  <a:schemeClr val="bg2">
                    <a:lumMod val="10000"/>
                  </a:schemeClr>
                </a:solidFill>
                <a:cs typeface="B Nazanin" panose="00000400000000000000" pitchFamily="2" charset="-78"/>
              </a:rPr>
              <a:t>شناسه اساتید</a:t>
            </a:r>
            <a:endParaRPr lang="fa-IR" sz="2000" b="1" dirty="0">
              <a:solidFill>
                <a:schemeClr val="bg2">
                  <a:lumMod val="10000"/>
                </a:schemeClr>
              </a:solidFill>
              <a:cs typeface="B Nazanin" panose="00000400000000000000" pitchFamily="2" charset="-78"/>
            </a:endParaRPr>
          </a:p>
        </p:txBody>
      </p:sp>
      <p:sp>
        <p:nvSpPr>
          <p:cNvPr id="11" name="Rounded Rectangle 10"/>
          <p:cNvSpPr/>
          <p:nvPr/>
        </p:nvSpPr>
        <p:spPr>
          <a:xfrm>
            <a:off x="3222174" y="2969623"/>
            <a:ext cx="3622763" cy="101890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fa-IR" sz="2000" b="1" dirty="0" smtClean="0">
                <a:cs typeface="B Nazanin" panose="00000400000000000000" pitchFamily="2" charset="-78"/>
              </a:rPr>
              <a:t>تعداد دانشجویان شما که پروپوزال یا پایان‌نامه خود را همانندجویی کرده اند</a:t>
            </a:r>
            <a:endParaRPr lang="fa-IR" sz="2000" b="1" dirty="0">
              <a:cs typeface="B Nazanin" panose="00000400000000000000" pitchFamily="2" charset="-78"/>
            </a:endParaRPr>
          </a:p>
        </p:txBody>
      </p:sp>
      <p:sp>
        <p:nvSpPr>
          <p:cNvPr id="12" name="Rounded Rectangle 11"/>
          <p:cNvSpPr/>
          <p:nvPr/>
        </p:nvSpPr>
        <p:spPr>
          <a:xfrm>
            <a:off x="879566" y="4538254"/>
            <a:ext cx="5460277" cy="144453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fa-IR" sz="2000" b="1" dirty="0" smtClean="0">
                <a:solidFill>
                  <a:schemeClr val="bg2">
                    <a:lumMod val="10000"/>
                  </a:schemeClr>
                </a:solidFill>
                <a:cs typeface="B Nazanin" panose="00000400000000000000" pitchFamily="2" charset="-78"/>
              </a:rPr>
              <a:t>درخواست های کاربران: تعداد همانندجویی‌های انجام شده از سوی دانشجویان شما</a:t>
            </a:r>
          </a:p>
          <a:p>
            <a:pPr algn="ctr"/>
            <a:r>
              <a:rPr lang="fa-IR" sz="2000" b="1" dirty="0" smtClean="0">
                <a:solidFill>
                  <a:schemeClr val="bg2">
                    <a:lumMod val="10000"/>
                  </a:schemeClr>
                </a:solidFill>
                <a:cs typeface="B Nazanin" panose="00000400000000000000" pitchFamily="2" charset="-78"/>
              </a:rPr>
              <a:t>درخواست‌های گذشته: شما همانندجویی انجام داده‌اید (استاد داور)</a:t>
            </a:r>
            <a:endParaRPr lang="en-US" sz="2000" b="1" dirty="0" smtClean="0">
              <a:solidFill>
                <a:schemeClr val="bg2">
                  <a:lumMod val="10000"/>
                </a:schemeClr>
              </a:solidFill>
              <a:cs typeface="B Nazanin" panose="00000400000000000000" pitchFamily="2" charset="-78"/>
            </a:endParaRPr>
          </a:p>
        </p:txBody>
      </p:sp>
    </p:spTree>
    <p:extLst>
      <p:ext uri="{BB962C8B-B14F-4D97-AF65-F5344CB8AC3E}">
        <p14:creationId xmlns:p14="http://schemas.microsoft.com/office/powerpoint/2010/main" val="2646397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317</TotalTime>
  <Words>1107</Words>
  <Application>Microsoft Office PowerPoint</Application>
  <PresentationFormat>Widescreen</PresentationFormat>
  <Paragraphs>152</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B Nazanin</vt:lpstr>
      <vt:lpstr>Calibri</vt:lpstr>
      <vt:lpstr>Century Gothic</vt:lpstr>
      <vt:lpstr>Tahoma</vt:lpstr>
      <vt:lpstr>Wingdings</vt:lpstr>
      <vt:lpstr>Wingdings 3</vt:lpstr>
      <vt:lpstr>Wisp</vt:lpstr>
      <vt:lpstr>بنام خدا</vt:lpstr>
      <vt:lpstr>سامانه همانندجو</vt:lpstr>
      <vt:lpstr>توضیحات کلی</vt:lpstr>
      <vt:lpstr>فعال شدن سامانه همانندجویی اساتید دانشگاه</vt:lpstr>
      <vt:lpstr>PowerPoint Presentation</vt:lpstr>
      <vt:lpstr>PowerPoint Presentation</vt:lpstr>
      <vt:lpstr>Copy/paste  نمودن رایانامه و گذرواژه از سوی ایمیل ارسالی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موارد مورد توجه در ارتباط با همانندجویی</vt:lpstr>
      <vt:lpstr>چالش‌های سامانه</vt:lpstr>
      <vt:lpstr>شیطنت‌های دانشجویان در همانندجویی</vt:lpstr>
      <vt:lpstr>سامانه ملی ثبت پایان‌نامه، رساله، و پیشنهاده </vt:lpstr>
      <vt:lpstr>موارد مورد توجه در ارتباط با سامانه ملی ثبت </vt:lpstr>
      <vt:lpstr>PowerPoint Presentation</vt:lpstr>
      <vt:lpstr>PowerPoint Presentation</vt:lpstr>
      <vt:lpstr>روند ویرایش مشخصات در سامانه ملی:</vt:lpstr>
      <vt:lpstr>گزارشی از نامه‌های ارسالی تغییر مشخصات پایان‌نامه‌ها از سوی واحدها در سال1400</vt:lpstr>
      <vt:lpstr>درخواست در ارتباط با تغییر مشخصات پایان‌نامه‌ها از واحدهای دانشگاه</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rahmat</dc:creator>
  <cp:lastModifiedBy>Niloofar</cp:lastModifiedBy>
  <cp:revision>112</cp:revision>
  <dcterms:created xsi:type="dcterms:W3CDTF">2021-10-10T18:04:38Z</dcterms:created>
  <dcterms:modified xsi:type="dcterms:W3CDTF">2021-10-12T10:21:51Z</dcterms:modified>
</cp:coreProperties>
</file>